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3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9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D20D-0E67-B149-8B43-EE5F53467FD3}" type="datetimeFigureOut">
              <a:rPr lang="en-US" smtClean="0"/>
              <a:t>5/14/14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B6FD-E716-924F-936E-95C07B26B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08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D20D-0E67-B149-8B43-EE5F53467FD3}" type="datetimeFigureOut">
              <a:rPr lang="en-US" smtClean="0"/>
              <a:t>5/14/14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B6FD-E716-924F-936E-95C07B26B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777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D20D-0E67-B149-8B43-EE5F53467FD3}" type="datetimeFigureOut">
              <a:rPr lang="en-US" smtClean="0"/>
              <a:t>5/14/14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B6FD-E716-924F-936E-95C07B26B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039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D20D-0E67-B149-8B43-EE5F53467FD3}" type="datetimeFigureOut">
              <a:rPr lang="en-US" smtClean="0"/>
              <a:t>5/14/14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B6FD-E716-924F-936E-95C07B26B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38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D20D-0E67-B149-8B43-EE5F53467FD3}" type="datetimeFigureOut">
              <a:rPr lang="en-US" smtClean="0"/>
              <a:t>5/14/14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B6FD-E716-924F-936E-95C07B26B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072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D20D-0E67-B149-8B43-EE5F53467FD3}" type="datetimeFigureOut">
              <a:rPr lang="en-US" smtClean="0"/>
              <a:t>5/14/14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B6FD-E716-924F-936E-95C07B26B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101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D20D-0E67-B149-8B43-EE5F53467FD3}" type="datetimeFigureOut">
              <a:rPr lang="en-US" smtClean="0"/>
              <a:t>5/14/14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B6FD-E716-924F-936E-95C07B26B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019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D20D-0E67-B149-8B43-EE5F53467FD3}" type="datetimeFigureOut">
              <a:rPr lang="en-US" smtClean="0"/>
              <a:t>5/14/14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B6FD-E716-924F-936E-95C07B26B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6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D20D-0E67-B149-8B43-EE5F53467FD3}" type="datetimeFigureOut">
              <a:rPr lang="en-US" smtClean="0"/>
              <a:t>5/14/14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B6FD-E716-924F-936E-95C07B26B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465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D20D-0E67-B149-8B43-EE5F53467FD3}" type="datetimeFigureOut">
              <a:rPr lang="en-US" smtClean="0"/>
              <a:t>5/14/14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B6FD-E716-924F-936E-95C07B26B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72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D20D-0E67-B149-8B43-EE5F53467FD3}" type="datetimeFigureOut">
              <a:rPr lang="en-US" smtClean="0"/>
              <a:t>5/14/14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B6FD-E716-924F-936E-95C07B26B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589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0D20D-0E67-B149-8B43-EE5F53467FD3}" type="datetimeFigureOut">
              <a:rPr lang="en-US" smtClean="0"/>
              <a:t>5/14/14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9B6FD-E716-924F-936E-95C07B26B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875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aviddfriedman.com" TargetMode="External"/><Relationship Id="rId3" Type="http://schemas.openxmlformats.org/officeDocument/2006/relationships/hyperlink" Target="http://daviddfriedman.blogspot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6404" y="0"/>
            <a:ext cx="7772400" cy="1470025"/>
          </a:xfrm>
        </p:spPr>
        <p:txBody>
          <a:bodyPr/>
          <a:lstStyle/>
          <a:p>
            <a:r>
              <a:rPr lang="en-US" dirty="0" smtClean="0"/>
              <a:t>Future Imperfect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96787"/>
            <a:ext cx="6400800" cy="4910189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Technological Revolutions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That might happen</a:t>
            </a:r>
          </a:p>
          <a:p>
            <a:endParaRPr lang="en-US" sz="4000" dirty="0" smtClean="0">
              <a:solidFill>
                <a:schemeClr val="tx1"/>
              </a:solidFill>
            </a:endParaRPr>
          </a:p>
          <a:p>
            <a:r>
              <a:rPr lang="en-US" sz="4000" dirty="0" smtClean="0">
                <a:solidFill>
                  <a:schemeClr val="tx1"/>
                </a:solidFill>
              </a:rPr>
              <a:t>That might change the world</a:t>
            </a:r>
          </a:p>
          <a:p>
            <a:endParaRPr lang="en-US" sz="4000" dirty="0" smtClean="0">
              <a:solidFill>
                <a:srgbClr val="000000"/>
              </a:solidFill>
            </a:endParaRPr>
          </a:p>
          <a:p>
            <a:r>
              <a:rPr lang="en-US" sz="4000" dirty="0" smtClean="0">
                <a:solidFill>
                  <a:srgbClr val="000000"/>
                </a:solidFill>
              </a:rPr>
              <a:t>And how to deal with them</a:t>
            </a:r>
            <a:endParaRPr lang="en-US" sz="4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590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Technologies also change facts on which our approximation depends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Law, language, thought use approximate maps of the world</a:t>
            </a:r>
          </a:p>
          <a:p>
            <a:pPr lvl="1"/>
            <a:r>
              <a:rPr lang="en-US" dirty="0" smtClean="0"/>
              <a:t>Everyone is male or female</a:t>
            </a:r>
          </a:p>
          <a:p>
            <a:pPr lvl="1"/>
            <a:r>
              <a:rPr lang="en-US" dirty="0" smtClean="0"/>
              <a:t>Alive or dead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Some examples where the approximation breaks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925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784"/>
            <a:ext cx="8229600" cy="856099"/>
          </a:xfrm>
        </p:spPr>
        <p:txBody>
          <a:bodyPr/>
          <a:lstStyle/>
          <a:p>
            <a:r>
              <a:rPr lang="en-US" dirty="0" smtClean="0"/>
              <a:t>“Mother” is well defined?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3146"/>
            <a:ext cx="9029772" cy="3712717"/>
          </a:xfrm>
        </p:spPr>
        <p:txBody>
          <a:bodyPr/>
          <a:lstStyle/>
          <a:p>
            <a:r>
              <a:rPr lang="en-US" dirty="0" smtClean="0"/>
              <a:t>The child with 5 parents—a real case</a:t>
            </a:r>
          </a:p>
          <a:p>
            <a:r>
              <a:rPr lang="en-US" dirty="0" smtClean="0"/>
              <a:t>Husband infertile, wife doubly infertile</a:t>
            </a:r>
          </a:p>
          <a:p>
            <a:pPr lvl="1"/>
            <a:r>
              <a:rPr lang="en-US" dirty="0" smtClean="0"/>
              <a:t>Could not produce a viable egg, or</a:t>
            </a:r>
          </a:p>
          <a:p>
            <a:pPr lvl="1"/>
            <a:r>
              <a:rPr lang="en-US" dirty="0" smtClean="0"/>
              <a:t>Bring a fetus to term</a:t>
            </a:r>
          </a:p>
          <a:p>
            <a:r>
              <a:rPr lang="en-US" dirty="0" smtClean="0"/>
              <a:t>They hire a sperm donor, egg donor, host mother</a:t>
            </a:r>
          </a:p>
          <a:p>
            <a:pPr lvl="1"/>
            <a:r>
              <a:rPr lang="en-US" dirty="0" smtClean="0"/>
              <a:t>Problem solved. Baby born. At which point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358809"/>
            <a:ext cx="72950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– The couple get divorced</a:t>
            </a:r>
          </a:p>
          <a:p>
            <a:r>
              <a:rPr lang="en-US" sz="2800" dirty="0" smtClean="0"/>
              <a:t>– Who are the legal parents?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241715"/>
            <a:ext cx="79840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Literal reading of the law gives the wrong answer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Court instead defined parenthood by intention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161418"/>
            <a:ext cx="7821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Imagine future harder versions of the problem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07784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Everyone is Alive or Dead?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3722"/>
            <a:ext cx="8229600" cy="5289339"/>
          </a:xfrm>
        </p:spPr>
        <p:txBody>
          <a:bodyPr>
            <a:normAutofit/>
          </a:bodyPr>
          <a:lstStyle/>
          <a:p>
            <a:r>
              <a:rPr lang="en-US" dirty="0" smtClean="0"/>
              <a:t>You are dying of a presently incurable disease</a:t>
            </a:r>
          </a:p>
          <a:p>
            <a:pPr lvl="1"/>
            <a:r>
              <a:rPr lang="en-US" dirty="0" smtClean="0"/>
              <a:t>Have your body frozen—carefully</a:t>
            </a:r>
          </a:p>
          <a:p>
            <a:pPr lvl="1"/>
            <a:r>
              <a:rPr lang="en-US" dirty="0" smtClean="0"/>
              <a:t>In the hope that it will be possible to revive you</a:t>
            </a:r>
          </a:p>
          <a:p>
            <a:pPr lvl="1"/>
            <a:r>
              <a:rPr lang="en-US" dirty="0" smtClean="0"/>
              <a:t>And cure you. Some day.</a:t>
            </a:r>
          </a:p>
          <a:p>
            <a:pPr lvl="1"/>
            <a:r>
              <a:rPr lang="en-US" dirty="0" smtClean="0"/>
              <a:t>Cryonic Suspension</a:t>
            </a:r>
          </a:p>
          <a:p>
            <a:r>
              <a:rPr lang="en-US" dirty="0" smtClean="0"/>
              <a:t>Are you alive or dead?</a:t>
            </a:r>
          </a:p>
          <a:p>
            <a:pPr lvl="1"/>
            <a:r>
              <a:rPr lang="en-US" dirty="0"/>
              <a:t>Is your wife a widow?</a:t>
            </a:r>
          </a:p>
          <a:p>
            <a:pPr lvl="1"/>
            <a:r>
              <a:rPr lang="en-US" dirty="0"/>
              <a:t>What happens to your property? </a:t>
            </a:r>
          </a:p>
          <a:p>
            <a:pPr lvl="1"/>
            <a:r>
              <a:rPr lang="en-US" dirty="0" smtClean="0"/>
              <a:t>Was freezing </a:t>
            </a:r>
            <a:r>
              <a:rPr lang="en-US" dirty="0" smtClean="0"/>
              <a:t>you murder?</a:t>
            </a:r>
          </a:p>
          <a:p>
            <a:pPr lvl="1"/>
            <a:r>
              <a:rPr lang="en-US" dirty="0" smtClean="0"/>
              <a:t>Is destroying your frozen “corpse” murder</a:t>
            </a:r>
            <a:r>
              <a:rPr lang="en-US" dirty="0" smtClean="0"/>
              <a:t>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3805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295"/>
            <a:ext cx="8229600" cy="1143000"/>
          </a:xfrm>
        </p:spPr>
        <p:txBody>
          <a:bodyPr/>
          <a:lstStyle/>
          <a:p>
            <a:r>
              <a:rPr lang="en-US" dirty="0" smtClean="0"/>
              <a:t>Privacy x3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5295"/>
            <a:ext cx="8229600" cy="567270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Public key encryption could give us more privacy than humans have ever had</a:t>
            </a:r>
          </a:p>
          <a:p>
            <a:pPr lvl="1"/>
            <a:r>
              <a:rPr lang="en-US" sz="3200" dirty="0" smtClean="0"/>
              <a:t>Combine anonymity with reputation</a:t>
            </a:r>
          </a:p>
          <a:p>
            <a:pPr lvl="1"/>
            <a:r>
              <a:rPr lang="en-US" sz="3200" dirty="0" smtClean="0"/>
              <a:t>In a cyberspace where </a:t>
            </a:r>
            <a:r>
              <a:rPr lang="en-US" sz="3200" dirty="0" smtClean="0"/>
              <a:t>conversations are invisible to everyone else</a:t>
            </a:r>
            <a:endParaRPr lang="en-US" sz="3200" dirty="0" smtClean="0"/>
          </a:p>
          <a:p>
            <a:pPr lvl="1"/>
            <a:r>
              <a:rPr lang="en-US" sz="3200" dirty="0" smtClean="0"/>
              <a:t>A world where force is impossible</a:t>
            </a:r>
          </a:p>
          <a:p>
            <a:r>
              <a:rPr lang="en-US" sz="3600" dirty="0" smtClean="0"/>
              <a:t>Surveillance technology could give us less</a:t>
            </a:r>
          </a:p>
          <a:p>
            <a:pPr lvl="1"/>
            <a:r>
              <a:rPr lang="en-US" sz="3200" dirty="0" smtClean="0"/>
              <a:t>If combined with face recognition</a:t>
            </a:r>
          </a:p>
          <a:p>
            <a:pPr lvl="1"/>
            <a:r>
              <a:rPr lang="en-US" sz="3200" dirty="0" smtClean="0"/>
              <a:t>And database </a:t>
            </a:r>
            <a:r>
              <a:rPr lang="en-US" sz="3200" dirty="0" smtClean="0"/>
              <a:t>tech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754288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we get both?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control the </a:t>
            </a:r>
            <a:r>
              <a:rPr lang="en-US" dirty="0" err="1" smtClean="0"/>
              <a:t>realspace</a:t>
            </a:r>
            <a:r>
              <a:rPr lang="en-US" dirty="0" smtClean="0"/>
              <a:t>/cyberspace interface?</a:t>
            </a:r>
          </a:p>
          <a:p>
            <a:pPr lvl="1"/>
            <a:r>
              <a:rPr lang="en-US" dirty="0" smtClean="0"/>
              <a:t>Encryption is of no use if a video mosquito is watching you type</a:t>
            </a:r>
          </a:p>
          <a:p>
            <a:pPr lvl="1"/>
            <a:r>
              <a:rPr lang="en-US" dirty="0" smtClean="0"/>
              <a:t>Type under a hood? Brain to computer link?</a:t>
            </a:r>
          </a:p>
          <a:p>
            <a:r>
              <a:rPr lang="en-US" dirty="0" smtClean="0"/>
              <a:t>What matters to us?</a:t>
            </a:r>
          </a:p>
          <a:p>
            <a:pPr lvl="1"/>
            <a:r>
              <a:rPr lang="en-US" dirty="0" smtClean="0"/>
              <a:t>If almost everything important happens online</a:t>
            </a:r>
          </a:p>
          <a:p>
            <a:pPr lvl="1"/>
            <a:r>
              <a:rPr lang="en-US" dirty="0" err="1" smtClean="0"/>
              <a:t>Realspace</a:t>
            </a:r>
            <a:r>
              <a:rPr lang="en-US" dirty="0" smtClean="0"/>
              <a:t> surveillance has nothing to watch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818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0721"/>
            <a:ext cx="8229600" cy="1143000"/>
          </a:xfrm>
        </p:spPr>
        <p:txBody>
          <a:bodyPr/>
          <a:lstStyle/>
          <a:p>
            <a:r>
              <a:rPr lang="en-US" dirty="0" smtClean="0"/>
              <a:t>Doing Business Online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8496"/>
            <a:ext cx="8229600" cy="5559503"/>
          </a:xfrm>
        </p:spPr>
        <p:txBody>
          <a:bodyPr>
            <a:normAutofit/>
          </a:bodyPr>
          <a:lstStyle/>
          <a:p>
            <a:r>
              <a:rPr lang="en-US" dirty="0" smtClean="0"/>
              <a:t>Anonymous </a:t>
            </a:r>
            <a:r>
              <a:rPr lang="en-US" dirty="0" err="1" smtClean="0"/>
              <a:t>ecash</a:t>
            </a:r>
            <a:r>
              <a:rPr lang="en-US" dirty="0" smtClean="0"/>
              <a:t> (which </a:t>
            </a:r>
            <a:r>
              <a:rPr lang="en-US" dirty="0" err="1" smtClean="0"/>
              <a:t>bitcoin</a:t>
            </a:r>
            <a:r>
              <a:rPr lang="en-US" dirty="0" smtClean="0"/>
              <a:t> isn’t yet)</a:t>
            </a:r>
          </a:p>
          <a:p>
            <a:pPr lvl="1"/>
            <a:r>
              <a:rPr lang="en-US" dirty="0" smtClean="0"/>
              <a:t>Allows transactions the state cannot see</a:t>
            </a:r>
          </a:p>
          <a:p>
            <a:pPr lvl="1"/>
            <a:r>
              <a:rPr lang="en-US" dirty="0" smtClean="0"/>
              <a:t>Makes money laundering laws unenforceable</a:t>
            </a:r>
          </a:p>
          <a:p>
            <a:pPr lvl="1"/>
            <a:r>
              <a:rPr lang="en-US" dirty="0" smtClean="0"/>
              <a:t>And collecting ransom on kidnapping safer</a:t>
            </a:r>
          </a:p>
          <a:p>
            <a:pPr lvl="1"/>
            <a:r>
              <a:rPr lang="en-US" dirty="0" smtClean="0"/>
              <a:t>But with enough privacy, nobody knows who to kidnap</a:t>
            </a:r>
          </a:p>
          <a:p>
            <a:r>
              <a:rPr lang="en-US" dirty="0" smtClean="0"/>
              <a:t>Contracts online, possibly with anonymity</a:t>
            </a:r>
          </a:p>
          <a:p>
            <a:pPr lvl="1"/>
            <a:r>
              <a:rPr lang="en-US" dirty="0" smtClean="0"/>
              <a:t>Hard to enforce in courts</a:t>
            </a:r>
          </a:p>
          <a:p>
            <a:pPr lvl="1"/>
            <a:r>
              <a:rPr lang="en-US" dirty="0" smtClean="0"/>
              <a:t>But cyberspace provides wonderful tools</a:t>
            </a:r>
          </a:p>
          <a:p>
            <a:pPr lvl="1"/>
            <a:r>
              <a:rPr lang="en-US" dirty="0" smtClean="0"/>
              <a:t>For reputational enforcement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314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295"/>
            <a:ext cx="8229600" cy="933547"/>
          </a:xfrm>
        </p:spPr>
        <p:txBody>
          <a:bodyPr/>
          <a:lstStyle/>
          <a:p>
            <a:r>
              <a:rPr lang="en-US" dirty="0" smtClean="0"/>
              <a:t>Biotech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42576"/>
            <a:ext cx="8229600" cy="581542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stealth reproductive technology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Paternity </a:t>
            </a:r>
            <a:r>
              <a:rPr lang="en-US" dirty="0" smtClean="0"/>
              <a:t>testing alters the ancient </a:t>
            </a:r>
            <a:r>
              <a:rPr lang="en-US" dirty="0" smtClean="0"/>
              <a:t>rule on which human mating patterns have always been based</a:t>
            </a:r>
            <a:endParaRPr lang="en-US" dirty="0" smtClean="0"/>
          </a:p>
          <a:p>
            <a:pPr lvl="1"/>
            <a:r>
              <a:rPr lang="en-US" dirty="0" smtClean="0"/>
              <a:t>With </a:t>
            </a:r>
            <a:r>
              <a:rPr lang="en-US" dirty="0" smtClean="0"/>
              <a:t>what </a:t>
            </a:r>
            <a:r>
              <a:rPr lang="en-US" dirty="0" smtClean="0"/>
              <a:t>consequences?</a:t>
            </a:r>
            <a:endParaRPr lang="en-US" dirty="0" smtClean="0"/>
          </a:p>
          <a:p>
            <a:r>
              <a:rPr lang="en-US" dirty="0" smtClean="0"/>
              <a:t>Designer babies: How to pick and choose genes</a:t>
            </a:r>
          </a:p>
          <a:p>
            <a:r>
              <a:rPr lang="en-US" dirty="0" smtClean="0"/>
              <a:t>Life extension</a:t>
            </a:r>
          </a:p>
          <a:p>
            <a:pPr lvl="1"/>
            <a:r>
              <a:rPr lang="en-US" dirty="0" smtClean="0"/>
              <a:t>We are all suffering from a fatal disease: Aging</a:t>
            </a:r>
          </a:p>
          <a:p>
            <a:pPr lvl="1"/>
            <a:r>
              <a:rPr lang="en-US" dirty="0" smtClean="0"/>
              <a:t>What if we find a cure?</a:t>
            </a:r>
          </a:p>
          <a:p>
            <a:pPr lvl="1"/>
            <a:r>
              <a:rPr lang="en-US" dirty="0" smtClean="0"/>
              <a:t>How does the world change?</a:t>
            </a:r>
          </a:p>
          <a:p>
            <a:pPr lvl="1"/>
            <a:r>
              <a:rPr lang="en-US" dirty="0" smtClean="0"/>
              <a:t>What sort of life would you choose to live?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39897" y="1523001"/>
            <a:ext cx="5996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800" dirty="0"/>
              <a:t>“It’s a wise child that knows its father</a:t>
            </a:r>
            <a:r>
              <a:rPr lang="en-US" sz="2800" dirty="0" smtClean="0"/>
              <a:t>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702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16"/>
            <a:ext cx="8229600" cy="809630"/>
          </a:xfrm>
        </p:spPr>
        <p:txBody>
          <a:bodyPr/>
          <a:lstStyle/>
          <a:p>
            <a:r>
              <a:rPr lang="en-US" dirty="0" smtClean="0"/>
              <a:t>Nanotech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436"/>
            <a:ext cx="8229600" cy="586666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idea: Engineering at the atomic scale</a:t>
            </a:r>
          </a:p>
          <a:p>
            <a:pPr lvl="1"/>
            <a:r>
              <a:rPr lang="en-US" dirty="0" smtClean="0"/>
              <a:t>Up side: Cell repair machine</a:t>
            </a:r>
          </a:p>
          <a:p>
            <a:pPr lvl="1"/>
            <a:r>
              <a:rPr lang="en-US" dirty="0" smtClean="0"/>
              <a:t>Down side: Grey goo </a:t>
            </a:r>
            <a:r>
              <a:rPr lang="en-US" dirty="0" smtClean="0"/>
              <a:t>scenario. Tailored diseases.</a:t>
            </a:r>
            <a:endParaRPr lang="en-US" dirty="0" smtClean="0"/>
          </a:p>
          <a:p>
            <a:r>
              <a:rPr lang="en-US" dirty="0" smtClean="0"/>
              <a:t>Can we prevent that down side and others?</a:t>
            </a:r>
          </a:p>
          <a:p>
            <a:pPr lvl="1"/>
            <a:r>
              <a:rPr lang="en-US" dirty="0" smtClean="0"/>
              <a:t>Some argue for enforced restrictions on </a:t>
            </a:r>
            <a:r>
              <a:rPr lang="en-US" dirty="0" err="1" smtClean="0"/>
              <a:t>nano</a:t>
            </a:r>
            <a:endParaRPr lang="en-US" dirty="0"/>
          </a:p>
          <a:p>
            <a:pPr lvl="1"/>
            <a:r>
              <a:rPr lang="en-US" dirty="0" smtClean="0"/>
              <a:t>But who is most likely to build destructive tech?</a:t>
            </a:r>
          </a:p>
          <a:p>
            <a:pPr lvl="1"/>
            <a:r>
              <a:rPr lang="en-US" dirty="0" smtClean="0"/>
              <a:t>Setting the fox to guard the hen house?</a:t>
            </a:r>
          </a:p>
          <a:p>
            <a:r>
              <a:rPr lang="en-US" dirty="0" smtClean="0"/>
              <a:t>Two uses: Offensive and defensive</a:t>
            </a:r>
          </a:p>
          <a:p>
            <a:pPr lvl="1"/>
            <a:r>
              <a:rPr lang="en-US" dirty="0" smtClean="0"/>
              <a:t>Market demand for defensive much larger</a:t>
            </a:r>
          </a:p>
          <a:p>
            <a:pPr lvl="1"/>
            <a:r>
              <a:rPr lang="en-US" dirty="0" smtClean="0"/>
              <a:t>So unless offensive much easier …</a:t>
            </a:r>
          </a:p>
          <a:p>
            <a:pPr lvl="1"/>
            <a:r>
              <a:rPr lang="en-US" dirty="0" smtClean="0"/>
              <a:t>We might be safe. </a:t>
            </a:r>
          </a:p>
          <a:p>
            <a:pPr lvl="1"/>
            <a:r>
              <a:rPr lang="en-US" dirty="0" smtClean="0"/>
              <a:t>Evidence so far: Living creatures are nanotech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544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4141"/>
          </a:xfrm>
        </p:spPr>
        <p:txBody>
          <a:bodyPr/>
          <a:lstStyle/>
          <a:p>
            <a:r>
              <a:rPr lang="en-US" dirty="0" smtClean="0"/>
              <a:t>Artificial Intelligence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7472"/>
            <a:ext cx="8229600" cy="3960550"/>
          </a:xfrm>
        </p:spPr>
        <p:txBody>
          <a:bodyPr/>
          <a:lstStyle/>
          <a:p>
            <a:r>
              <a:rPr lang="en-US" dirty="0" smtClean="0"/>
              <a:t>What am I? </a:t>
            </a:r>
          </a:p>
          <a:p>
            <a:pPr lvl="1"/>
            <a:r>
              <a:rPr lang="en-US" dirty="0" smtClean="0"/>
              <a:t>Arguably, software</a:t>
            </a:r>
          </a:p>
          <a:p>
            <a:pPr lvl="1"/>
            <a:r>
              <a:rPr lang="en-US" dirty="0" smtClean="0"/>
              <a:t>Running on the hardware of my brain</a:t>
            </a:r>
          </a:p>
          <a:p>
            <a:r>
              <a:rPr lang="en-US" dirty="0" smtClean="0"/>
              <a:t>Computers get better, we learn more</a:t>
            </a:r>
          </a:p>
          <a:p>
            <a:pPr lvl="1"/>
            <a:r>
              <a:rPr lang="en-US" dirty="0" smtClean="0"/>
              <a:t>How soon before human level A.I.?</a:t>
            </a:r>
          </a:p>
          <a:p>
            <a:pPr lvl="1"/>
            <a:r>
              <a:rPr lang="en-US" dirty="0" err="1" smtClean="0"/>
              <a:t>Kurtzweil’s</a:t>
            </a:r>
            <a:r>
              <a:rPr lang="en-US" dirty="0" smtClean="0"/>
              <a:t> estimate was 30 years</a:t>
            </a:r>
          </a:p>
          <a:p>
            <a:r>
              <a:rPr lang="en-US" dirty="0" smtClean="0"/>
              <a:t>Computers keep getting better, we don’t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12558" y="5034106"/>
            <a:ext cx="7674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– So in 40 years we are Gerbils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012558" y="5596946"/>
            <a:ext cx="7674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– Better hope they like pets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26571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Kurzweil’s</a:t>
            </a:r>
            <a:r>
              <a:rPr lang="en-US" dirty="0" smtClean="0"/>
              <a:t>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develop better mind to machine links</a:t>
            </a:r>
          </a:p>
          <a:p>
            <a:r>
              <a:rPr lang="en-US" dirty="0" smtClean="0"/>
              <a:t>We learn how our minds work</a:t>
            </a:r>
          </a:p>
          <a:p>
            <a:r>
              <a:rPr lang="en-US" dirty="0" smtClean="0"/>
              <a:t>We do more and more of our thinking</a:t>
            </a:r>
          </a:p>
          <a:p>
            <a:pPr lvl="1"/>
            <a:r>
              <a:rPr lang="en-US" dirty="0" smtClean="0"/>
              <a:t>Outside our heads</a:t>
            </a:r>
          </a:p>
          <a:p>
            <a:pPr lvl="1"/>
            <a:r>
              <a:rPr lang="en-US" dirty="0" smtClean="0"/>
              <a:t>In silicon</a:t>
            </a:r>
          </a:p>
          <a:p>
            <a:r>
              <a:rPr lang="en-US" dirty="0" smtClean="0"/>
              <a:t>So as computers get smarter, we get smarter too</a:t>
            </a:r>
          </a:p>
        </p:txBody>
      </p:sp>
    </p:spTree>
    <p:extLst>
      <p:ext uri="{BB962C8B-B14F-4D97-AF65-F5344CB8AC3E}">
        <p14:creationId xmlns:p14="http://schemas.microsoft.com/office/powerpoint/2010/main" val="2487236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Everyone is too conservative:</a:t>
            </a:r>
            <a:br>
              <a:rPr lang="en-US" dirty="0" smtClean="0"/>
            </a:br>
            <a:r>
              <a:rPr lang="en-US" dirty="0" smtClean="0"/>
              <a:t>A true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6019"/>
            <a:ext cx="8229600" cy="4708824"/>
          </a:xfrm>
        </p:spPr>
        <p:txBody>
          <a:bodyPr>
            <a:normAutofit/>
          </a:bodyPr>
          <a:lstStyle/>
          <a:p>
            <a:r>
              <a:rPr lang="en-US" dirty="0" smtClean="0"/>
              <a:t>Graduation talk by Norman </a:t>
            </a:r>
            <a:r>
              <a:rPr lang="en-US" dirty="0" err="1" smtClean="0"/>
              <a:t>Minetta</a:t>
            </a:r>
            <a:r>
              <a:rPr lang="en-US" dirty="0" smtClean="0"/>
              <a:t>, ex-secretary of transportation</a:t>
            </a:r>
          </a:p>
          <a:p>
            <a:r>
              <a:rPr lang="en-US" dirty="0" smtClean="0"/>
              <a:t>“Some day, perhaps a century from now, someone puts key in ignition, car doesn’t start, because no more gasoline in the world</a:t>
            </a:r>
          </a:p>
          <a:p>
            <a:r>
              <a:rPr lang="en-US" dirty="0" smtClean="0"/>
              <a:t>Wrong twice over:</a:t>
            </a:r>
          </a:p>
          <a:p>
            <a:pPr lvl="1"/>
            <a:r>
              <a:rPr lang="en-US" dirty="0" smtClean="0"/>
              <a:t>Economics wrong—slow price rise, not surprise</a:t>
            </a:r>
          </a:p>
          <a:p>
            <a:pPr lvl="1"/>
            <a:r>
              <a:rPr lang="en-US" dirty="0" smtClean="0"/>
              <a:t>More importantly, view of the future wrong</a:t>
            </a:r>
          </a:p>
          <a:p>
            <a:pPr lvl="2"/>
            <a:r>
              <a:rPr lang="en-US" dirty="0" smtClean="0"/>
              <a:t>Assumes we still use cars, ignition, … in 100 </a:t>
            </a:r>
            <a:r>
              <a:rPr lang="en-US" dirty="0" smtClean="0"/>
              <a:t>years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93577" y="6164843"/>
            <a:ext cx="628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2" indent="-285750">
              <a:buFont typeface="Arial"/>
              <a:buChar char="•"/>
            </a:pPr>
            <a:r>
              <a:rPr lang="en-US" sz="2400" dirty="0"/>
              <a:t>A hundred years ago we used </a:t>
            </a:r>
            <a:r>
              <a:rPr lang="en-US" sz="2400" dirty="0" smtClean="0"/>
              <a:t>horses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2454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836436"/>
          </a:xfrm>
        </p:spPr>
        <p:txBody>
          <a:bodyPr/>
          <a:lstStyle/>
          <a:p>
            <a:r>
              <a:rPr lang="en-US" dirty="0" smtClean="0"/>
              <a:t>Virtual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1212"/>
            <a:ext cx="8229600" cy="60167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Current version: Screen and speakers. </a:t>
            </a:r>
            <a:r>
              <a:rPr lang="en-US" i="1" dirty="0" err="1" smtClean="0"/>
              <a:t>WoW</a:t>
            </a:r>
            <a:endParaRPr lang="en-US" i="1" dirty="0" smtClean="0"/>
          </a:p>
          <a:p>
            <a:r>
              <a:rPr lang="en-US" dirty="0" smtClean="0"/>
              <a:t>Deep VR: Cracking the dreaming problem</a:t>
            </a:r>
          </a:p>
          <a:p>
            <a:pPr lvl="1"/>
            <a:r>
              <a:rPr lang="en-US" dirty="0" smtClean="0"/>
              <a:t>Full sense illusion piped into the brain</a:t>
            </a:r>
          </a:p>
          <a:p>
            <a:pPr lvl="1"/>
            <a:r>
              <a:rPr lang="en-US" dirty="0" smtClean="0"/>
              <a:t>In real space we are poor, in cyberspace rich</a:t>
            </a:r>
          </a:p>
          <a:p>
            <a:pPr lvl="1"/>
            <a:r>
              <a:rPr lang="en-US" dirty="0" smtClean="0"/>
              <a:t>Eating soybeans, tasting filet mignon</a:t>
            </a:r>
          </a:p>
          <a:p>
            <a:pPr lvl="1"/>
            <a:r>
              <a:rPr lang="en-US" dirty="0" smtClean="0"/>
              <a:t>Living in tiny cubicles</a:t>
            </a:r>
          </a:p>
          <a:p>
            <a:pPr lvl="1"/>
            <a:r>
              <a:rPr lang="en-US" dirty="0" smtClean="0"/>
              <a:t>That to us are mansions on the Pacific coast</a:t>
            </a:r>
          </a:p>
          <a:p>
            <a:r>
              <a:rPr lang="en-US" dirty="0" smtClean="0"/>
              <a:t>Is this Heaven or Hell?</a:t>
            </a:r>
          </a:p>
          <a:p>
            <a:pPr lvl="1"/>
            <a:r>
              <a:rPr lang="en-US" dirty="0" err="1" smtClean="0"/>
              <a:t>Nozick’s</a:t>
            </a:r>
            <a:r>
              <a:rPr lang="en-US" dirty="0" smtClean="0"/>
              <a:t> experience machine</a:t>
            </a:r>
          </a:p>
          <a:p>
            <a:pPr lvl="1"/>
            <a:r>
              <a:rPr lang="en-US" dirty="0" smtClean="0"/>
              <a:t>Is everything that matters inside our heads?</a:t>
            </a:r>
          </a:p>
          <a:p>
            <a:r>
              <a:rPr lang="en-US" dirty="0" smtClean="0"/>
              <a:t>With encryption we get privacy back</a:t>
            </a:r>
          </a:p>
          <a:p>
            <a:r>
              <a:rPr lang="en-US" dirty="0" smtClean="0"/>
              <a:t>Also </a:t>
            </a:r>
            <a:r>
              <a:rPr lang="en-US" dirty="0" err="1" smtClean="0"/>
              <a:t>Nozick’s</a:t>
            </a:r>
            <a:r>
              <a:rPr lang="en-US" dirty="0" smtClean="0"/>
              <a:t> Utopia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862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9373"/>
          </a:xfrm>
        </p:spPr>
        <p:txBody>
          <a:bodyPr/>
          <a:lstStyle/>
          <a:p>
            <a:r>
              <a:rPr lang="en-US" dirty="0" smtClean="0"/>
              <a:t>Mind Drugs x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9638"/>
            <a:ext cx="8229600" cy="590836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Drugs that affect the mind can be used for</a:t>
            </a:r>
          </a:p>
          <a:p>
            <a:pPr lvl="1"/>
            <a:r>
              <a:rPr lang="en-US" dirty="0" smtClean="0"/>
              <a:t>Pleasure (Alcohol, Marijuana)</a:t>
            </a:r>
          </a:p>
          <a:p>
            <a:pPr lvl="1"/>
            <a:r>
              <a:rPr lang="en-US" dirty="0" smtClean="0"/>
              <a:t>Performance (Alcohol, Ritalin, Steroids)</a:t>
            </a:r>
          </a:p>
          <a:p>
            <a:pPr lvl="1"/>
            <a:r>
              <a:rPr lang="en-US" dirty="0" smtClean="0"/>
              <a:t>Control (of other people) (Alcohol, …)</a:t>
            </a:r>
          </a:p>
          <a:p>
            <a:r>
              <a:rPr lang="en-US" dirty="0" smtClean="0"/>
              <a:t>We are getting better at it</a:t>
            </a:r>
          </a:p>
          <a:p>
            <a:r>
              <a:rPr lang="en-US" dirty="0" smtClean="0"/>
              <a:t>What happens when we have</a:t>
            </a:r>
          </a:p>
          <a:p>
            <a:pPr lvl="1"/>
            <a:r>
              <a:rPr lang="en-US" dirty="0" smtClean="0"/>
              <a:t>Really good pleasure drugs? </a:t>
            </a:r>
            <a:r>
              <a:rPr lang="en-US" dirty="0" err="1" smtClean="0"/>
              <a:t>Niven’s</a:t>
            </a:r>
            <a:r>
              <a:rPr lang="en-US" dirty="0" smtClean="0"/>
              <a:t> </a:t>
            </a:r>
            <a:r>
              <a:rPr lang="en-US" dirty="0" err="1" smtClean="0"/>
              <a:t>wireheads</a:t>
            </a:r>
            <a:endParaRPr lang="en-US" dirty="0" smtClean="0"/>
          </a:p>
          <a:p>
            <a:pPr lvl="1"/>
            <a:r>
              <a:rPr lang="en-US" dirty="0" smtClean="0"/>
              <a:t>Credulity drugs?</a:t>
            </a:r>
          </a:p>
          <a:p>
            <a:pPr lvl="1"/>
            <a:r>
              <a:rPr lang="en-US" dirty="0" smtClean="0"/>
              <a:t>Obedience drugs?</a:t>
            </a:r>
          </a:p>
          <a:p>
            <a:r>
              <a:rPr lang="en-US" dirty="0" smtClean="0"/>
              <a:t>We might defend against them by</a:t>
            </a:r>
          </a:p>
          <a:p>
            <a:pPr lvl="1"/>
            <a:r>
              <a:rPr lang="en-US" dirty="0" smtClean="0"/>
              <a:t>Unobtrusive testing (exists)</a:t>
            </a:r>
          </a:p>
          <a:p>
            <a:pPr lvl="1"/>
            <a:r>
              <a:rPr lang="en-US" dirty="0" smtClean="0"/>
              <a:t>Nanotech monitor and filter of the bloodstream</a:t>
            </a:r>
          </a:p>
          <a:p>
            <a:pPr lvl="1"/>
            <a:r>
              <a:rPr lang="en-US" dirty="0" smtClean="0"/>
              <a:t>Laws requiring blood tests before </a:t>
            </a:r>
            <a:r>
              <a:rPr lang="en-US" dirty="0" smtClean="0"/>
              <a:t>a binding </a:t>
            </a:r>
            <a:r>
              <a:rPr lang="en-US" dirty="0" smtClean="0"/>
              <a:t>contract?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288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2905"/>
          </a:xfrm>
        </p:spPr>
        <p:txBody>
          <a:bodyPr/>
          <a:lstStyle/>
          <a:p>
            <a:r>
              <a:rPr lang="en-US" dirty="0" smtClean="0"/>
              <a:t>Some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2904"/>
            <a:ext cx="8229600" cy="5975095"/>
          </a:xfrm>
        </p:spPr>
        <p:txBody>
          <a:bodyPr/>
          <a:lstStyle/>
          <a:p>
            <a:r>
              <a:rPr lang="en-US" dirty="0" smtClean="0"/>
              <a:t>Change can be very fast and unpredictable</a:t>
            </a:r>
          </a:p>
          <a:p>
            <a:pPr lvl="1"/>
            <a:r>
              <a:rPr lang="en-US" dirty="0" smtClean="0"/>
              <a:t>Why I mostly limit myself to the next 30 years</a:t>
            </a:r>
          </a:p>
          <a:p>
            <a:pPr lvl="1"/>
            <a:r>
              <a:rPr lang="en-US" dirty="0" smtClean="0"/>
              <a:t>Past that the future fades into mist</a:t>
            </a:r>
          </a:p>
          <a:p>
            <a:r>
              <a:rPr lang="en-US" dirty="0" smtClean="0"/>
              <a:t>Possible downsides</a:t>
            </a:r>
          </a:p>
          <a:p>
            <a:pPr lvl="1"/>
            <a:r>
              <a:rPr lang="en-US" dirty="0" smtClean="0"/>
              <a:t>Global warming a pretty wimpy catastrophe</a:t>
            </a:r>
          </a:p>
          <a:p>
            <a:pPr lvl="1"/>
            <a:r>
              <a:rPr lang="en-US" dirty="0" smtClean="0"/>
              <a:t>At least three ways of wiping us out </a:t>
            </a:r>
            <a:r>
              <a:rPr lang="en-US" dirty="0" smtClean="0"/>
              <a:t>faster</a:t>
            </a:r>
            <a:endParaRPr lang="en-US" dirty="0" smtClean="0"/>
          </a:p>
          <a:p>
            <a:pPr lvl="1"/>
            <a:r>
              <a:rPr lang="en-US" dirty="0" smtClean="0"/>
              <a:t>A.I., Nanotech, Biotech</a:t>
            </a:r>
          </a:p>
          <a:p>
            <a:r>
              <a:rPr lang="en-US" dirty="0" smtClean="0"/>
              <a:t>Upsides. Everyone brilliant and immortal.</a:t>
            </a:r>
          </a:p>
          <a:p>
            <a:r>
              <a:rPr lang="en-US" dirty="0" smtClean="0"/>
              <a:t>Stop this train I want to get off?</a:t>
            </a:r>
          </a:p>
          <a:p>
            <a:pPr lvl="1"/>
            <a:r>
              <a:rPr lang="en-US" dirty="0" smtClean="0"/>
              <a:t>This train has no brakes</a:t>
            </a:r>
          </a:p>
          <a:p>
            <a:pPr lvl="1"/>
            <a:r>
              <a:rPr lang="en-US" dirty="0" smtClean="0"/>
              <a:t>And China is one reason why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923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Progress Make us Worse Off?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guess: Can’t. </a:t>
            </a:r>
          </a:p>
          <a:p>
            <a:pPr lvl="1"/>
            <a:r>
              <a:rPr lang="en-US" dirty="0" smtClean="0"/>
              <a:t>Technological progress lets us do more</a:t>
            </a:r>
          </a:p>
          <a:p>
            <a:pPr lvl="1"/>
            <a:r>
              <a:rPr lang="en-US" dirty="0" smtClean="0"/>
              <a:t>Of what we want to do. No problem.</a:t>
            </a:r>
          </a:p>
          <a:p>
            <a:r>
              <a:rPr lang="en-US" dirty="0" smtClean="0"/>
              <a:t>My being able to do more is good for me</a:t>
            </a:r>
          </a:p>
          <a:p>
            <a:r>
              <a:rPr lang="en-US" dirty="0" smtClean="0"/>
              <a:t>But your being able to do more might not be</a:t>
            </a:r>
          </a:p>
          <a:p>
            <a:pPr lvl="1"/>
            <a:r>
              <a:rPr lang="en-US" dirty="0" smtClean="0"/>
              <a:t>Tap my phone</a:t>
            </a:r>
          </a:p>
          <a:p>
            <a:pPr lvl="1"/>
            <a:r>
              <a:rPr lang="en-US" dirty="0" smtClean="0"/>
              <a:t>Drug me to believe you</a:t>
            </a:r>
          </a:p>
          <a:p>
            <a:pPr lvl="1"/>
            <a:r>
              <a:rPr lang="en-US" dirty="0" smtClean="0"/>
              <a:t>Create a disease tailored just for 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636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16"/>
            <a:ext cx="8229600" cy="856099"/>
          </a:xfrm>
        </p:spPr>
        <p:txBody>
          <a:bodyPr/>
          <a:lstStyle/>
          <a:p>
            <a:r>
              <a:rPr lang="en-US" dirty="0" smtClean="0"/>
              <a:t>An Economist’s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9758"/>
            <a:ext cx="8229600" cy="5758242"/>
          </a:xfrm>
        </p:spPr>
        <p:txBody>
          <a:bodyPr>
            <a:normAutofit/>
          </a:bodyPr>
          <a:lstStyle/>
          <a:p>
            <a:r>
              <a:rPr lang="en-US" dirty="0" smtClean="0"/>
              <a:t>The coordination problem</a:t>
            </a:r>
          </a:p>
          <a:p>
            <a:pPr lvl="1"/>
            <a:r>
              <a:rPr lang="en-US" dirty="0" smtClean="0"/>
              <a:t>In a world of many different people</a:t>
            </a:r>
          </a:p>
          <a:p>
            <a:pPr lvl="1"/>
            <a:r>
              <a:rPr lang="en-US" dirty="0" smtClean="0"/>
              <a:t>How do we get them to coordinate</a:t>
            </a:r>
          </a:p>
          <a:p>
            <a:pPr lvl="1"/>
            <a:r>
              <a:rPr lang="en-US" dirty="0" smtClean="0"/>
              <a:t>To get anything done?</a:t>
            </a:r>
          </a:p>
          <a:p>
            <a:r>
              <a:rPr lang="en-US" dirty="0" smtClean="0"/>
              <a:t>Two answers, one of which doesn’t work</a:t>
            </a:r>
          </a:p>
          <a:p>
            <a:pPr lvl="1"/>
            <a:r>
              <a:rPr lang="en-US" dirty="0" smtClean="0"/>
              <a:t>Obvious answer: Central </a:t>
            </a:r>
            <a:r>
              <a:rPr lang="en-US" dirty="0" smtClean="0"/>
              <a:t>control </a:t>
            </a:r>
            <a:endParaRPr lang="en-US" dirty="0" smtClean="0"/>
          </a:p>
          <a:p>
            <a:pPr lvl="1"/>
            <a:r>
              <a:rPr lang="en-US" dirty="0" smtClean="0"/>
              <a:t>Answer that scales: Decentralized coordination</a:t>
            </a:r>
          </a:p>
          <a:p>
            <a:pPr lvl="2"/>
            <a:r>
              <a:rPr lang="en-US" dirty="0" smtClean="0"/>
              <a:t>Some version of private property and trade</a:t>
            </a:r>
          </a:p>
          <a:p>
            <a:pPr lvl="2"/>
            <a:r>
              <a:rPr lang="en-US" dirty="0" smtClean="0"/>
              <a:t>Everything belongs to someone, if I want to use </a:t>
            </a:r>
            <a:r>
              <a:rPr lang="en-US" dirty="0" smtClean="0"/>
              <a:t>you </a:t>
            </a:r>
            <a:r>
              <a:rPr lang="en-US" dirty="0" smtClean="0"/>
              <a:t>or your stuff</a:t>
            </a:r>
          </a:p>
          <a:p>
            <a:pPr lvl="2"/>
            <a:r>
              <a:rPr lang="en-US" dirty="0" smtClean="0"/>
              <a:t>I make you an offer you are willing to accept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260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784"/>
            <a:ext cx="8229600" cy="794141"/>
          </a:xfrm>
        </p:spPr>
        <p:txBody>
          <a:bodyPr/>
          <a:lstStyle/>
          <a:p>
            <a:r>
              <a:rPr lang="en-US" dirty="0" smtClean="0"/>
              <a:t>For That to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73" y="856702"/>
            <a:ext cx="8516427" cy="5137756"/>
          </a:xfrm>
        </p:spPr>
        <p:txBody>
          <a:bodyPr/>
          <a:lstStyle/>
          <a:p>
            <a:r>
              <a:rPr lang="en-US" dirty="0" smtClean="0"/>
              <a:t>We need some way of dividing up the world</a:t>
            </a:r>
          </a:p>
          <a:p>
            <a:pPr lvl="1"/>
            <a:r>
              <a:rPr lang="en-US" dirty="0" smtClean="0"/>
              <a:t>Into pieces called property</a:t>
            </a:r>
          </a:p>
          <a:p>
            <a:pPr lvl="1"/>
            <a:r>
              <a:rPr lang="en-US" dirty="0" smtClean="0"/>
              <a:t>Such that what I do with mine mostly affects me</a:t>
            </a:r>
          </a:p>
          <a:p>
            <a:pPr lvl="1"/>
            <a:r>
              <a:rPr lang="en-US" dirty="0" smtClean="0"/>
              <a:t>Small scale violations of that can be dealt with</a:t>
            </a:r>
          </a:p>
          <a:p>
            <a:pPr lvl="2"/>
            <a:r>
              <a:rPr lang="en-US" dirty="0" smtClean="0"/>
              <a:t>By contract if they affect few others</a:t>
            </a:r>
          </a:p>
          <a:p>
            <a:pPr lvl="2"/>
            <a:r>
              <a:rPr lang="en-US" dirty="0" smtClean="0"/>
              <a:t>By tort law if they affect many or unpredictable others</a:t>
            </a:r>
          </a:p>
          <a:p>
            <a:r>
              <a:rPr lang="en-US" dirty="0" smtClean="0"/>
              <a:t>Technological progress makes us more powerful</a:t>
            </a:r>
          </a:p>
          <a:p>
            <a:pPr lvl="1"/>
            <a:r>
              <a:rPr lang="en-US" dirty="0" smtClean="0"/>
              <a:t>Which might mean longer range effects</a:t>
            </a:r>
          </a:p>
          <a:p>
            <a:pPr lvl="1"/>
            <a:r>
              <a:rPr lang="en-US" dirty="0" smtClean="0"/>
              <a:t>Making it harder to divide the world</a:t>
            </a:r>
          </a:p>
          <a:p>
            <a:pPr lvl="1"/>
            <a:r>
              <a:rPr lang="en-US" dirty="0" smtClean="0"/>
              <a:t>Fireworks displays are fun, a bit of a problem, but 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4050" y="6011659"/>
            <a:ext cx="73879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— Suppose we did them with nuclear weapons?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00333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4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2264"/>
            <a:ext cx="8229600" cy="1143000"/>
          </a:xfrm>
        </p:spPr>
        <p:txBody>
          <a:bodyPr/>
          <a:lstStyle/>
          <a:p>
            <a:r>
              <a:rPr lang="en-US" dirty="0" smtClean="0"/>
              <a:t>On the Other Hand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4314"/>
            <a:ext cx="8229600" cy="5440362"/>
          </a:xfrm>
        </p:spPr>
        <p:txBody>
          <a:bodyPr/>
          <a:lstStyle/>
          <a:p>
            <a:r>
              <a:rPr lang="en-US" dirty="0" smtClean="0"/>
              <a:t>Technological progress might also make it easier to control and observe effects</a:t>
            </a:r>
          </a:p>
          <a:p>
            <a:r>
              <a:rPr lang="en-US" dirty="0" smtClean="0"/>
              <a:t>Use computers to negotiate more complicated contracts to deal with interactions</a:t>
            </a:r>
          </a:p>
          <a:p>
            <a:r>
              <a:rPr lang="en-US" dirty="0" smtClean="0"/>
              <a:t>Protect ourselves against injury, accidental or otherwise</a:t>
            </a:r>
          </a:p>
          <a:p>
            <a:pPr lvl="1"/>
            <a:r>
              <a:rPr lang="en-US" dirty="0" smtClean="0"/>
              <a:t>Tailored diseases no problem</a:t>
            </a:r>
          </a:p>
          <a:p>
            <a:pPr lvl="1"/>
            <a:r>
              <a:rPr lang="en-US" dirty="0" smtClean="0"/>
              <a:t>If I have cell repair machines fixing everything</a:t>
            </a:r>
          </a:p>
          <a:p>
            <a:r>
              <a:rPr lang="en-US" dirty="0" smtClean="0"/>
              <a:t>Nuclear fireworks shows are no problem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0888" y="5889900"/>
            <a:ext cx="675296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 virtual reality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30924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9259"/>
            <a:ext cx="8229600" cy="1143000"/>
          </a:xfrm>
        </p:spPr>
        <p:txBody>
          <a:bodyPr/>
          <a:lstStyle/>
          <a:p>
            <a:r>
              <a:rPr lang="en-US" dirty="0" smtClean="0"/>
              <a:t>Welcome to an Interesting Century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765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To Read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7776"/>
            <a:ext cx="8229600" cy="571022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Future Imperfect in print and online free from my web site: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www.daviddfriedman.com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Along with a lot of other stuff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/>
              <a:t>My blog: </a:t>
            </a:r>
            <a:r>
              <a:rPr lang="en-US" dirty="0">
                <a:hlinkClick r:id="rId3"/>
              </a:rPr>
              <a:t>http://daviddfriedman.blogspot.com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you may need a proxy server to </a:t>
            </a:r>
            <a:r>
              <a:rPr lang="en-US" smtClean="0"/>
              <a:t>read it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644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763"/>
            <a:ext cx="8229600" cy="871589"/>
          </a:xfrm>
        </p:spPr>
        <p:txBody>
          <a:bodyPr/>
          <a:lstStyle/>
          <a:p>
            <a:r>
              <a:rPr lang="en-US" dirty="0" smtClean="0"/>
              <a:t>Transport a Century Hence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968440"/>
            <a:ext cx="9144000" cy="5769515"/>
          </a:xfrm>
        </p:spPr>
        <p:txBody>
          <a:bodyPr>
            <a:normAutofit/>
          </a:bodyPr>
          <a:lstStyle/>
          <a:p>
            <a:r>
              <a:rPr lang="en-US" dirty="0" smtClean="0"/>
              <a:t>Electric cars, natural gas, hydrogen, … ?</a:t>
            </a:r>
          </a:p>
          <a:p>
            <a:r>
              <a:rPr lang="en-US" dirty="0" smtClean="0"/>
              <a:t>Solar powered </a:t>
            </a:r>
            <a:r>
              <a:rPr lang="en-US" dirty="0" err="1" smtClean="0"/>
              <a:t>ultralight</a:t>
            </a:r>
            <a:r>
              <a:rPr lang="en-US" dirty="0" smtClean="0"/>
              <a:t> airplanes?</a:t>
            </a:r>
          </a:p>
          <a:p>
            <a:r>
              <a:rPr lang="en-US" dirty="0" smtClean="0"/>
              <a:t>Teleportation as in Star Trek?</a:t>
            </a:r>
          </a:p>
          <a:p>
            <a:r>
              <a:rPr lang="en-US" dirty="0" smtClean="0"/>
              <a:t>Or</a:t>
            </a:r>
          </a:p>
          <a:p>
            <a:r>
              <a:rPr lang="en-US" dirty="0" smtClean="0"/>
              <a:t>Do it all in Virtual Reality</a:t>
            </a:r>
          </a:p>
          <a:p>
            <a:pPr lvl="1"/>
            <a:r>
              <a:rPr lang="en-US" dirty="0" smtClean="0"/>
              <a:t>Why move your body?</a:t>
            </a:r>
          </a:p>
          <a:p>
            <a:pPr lvl="1"/>
            <a:r>
              <a:rPr lang="en-US" dirty="0" smtClean="0"/>
              <a:t>“Let your fingers do the walking.”</a:t>
            </a:r>
          </a:p>
          <a:p>
            <a:r>
              <a:rPr lang="en-US" dirty="0" smtClean="0"/>
              <a:t>We don’t know, can’t know, how it will be done</a:t>
            </a:r>
          </a:p>
          <a:p>
            <a:r>
              <a:rPr lang="en-US" dirty="0" smtClean="0"/>
              <a:t>Very unlikely to be automobiles burning gasoline</a:t>
            </a:r>
          </a:p>
          <a:p>
            <a:r>
              <a:rPr lang="en-US" dirty="0" smtClean="0"/>
              <a:t>Even today, many cars don’t use a key in the ignition</a:t>
            </a:r>
          </a:p>
        </p:txBody>
      </p:sp>
    </p:spTree>
    <p:extLst>
      <p:ext uri="{BB962C8B-B14F-4D97-AF65-F5344CB8AC3E}">
        <p14:creationId xmlns:p14="http://schemas.microsoft.com/office/powerpoint/2010/main" val="68927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295"/>
            <a:ext cx="8229600" cy="1143000"/>
          </a:xfrm>
        </p:spPr>
        <p:txBody>
          <a:bodyPr/>
          <a:lstStyle/>
          <a:p>
            <a:r>
              <a:rPr lang="en-US" dirty="0" smtClean="0"/>
              <a:t>Two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27" y="1185296"/>
            <a:ext cx="8611583" cy="5672704"/>
          </a:xfrm>
        </p:spPr>
        <p:txBody>
          <a:bodyPr/>
          <a:lstStyle/>
          <a:p>
            <a:r>
              <a:rPr lang="en-US" dirty="0" smtClean="0"/>
              <a:t>Technologies that might revolutionize the world</a:t>
            </a:r>
          </a:p>
          <a:p>
            <a:pPr lvl="1"/>
            <a:r>
              <a:rPr lang="en-US" dirty="0" smtClean="0"/>
              <a:t>Internet, Encryption, VR, Surveillance, A.I.</a:t>
            </a:r>
          </a:p>
          <a:p>
            <a:pPr lvl="1"/>
            <a:r>
              <a:rPr lang="en-US" dirty="0" smtClean="0"/>
              <a:t>Biotech, nanotech, </a:t>
            </a:r>
          </a:p>
          <a:p>
            <a:pPr lvl="1"/>
            <a:r>
              <a:rPr lang="en-US" dirty="0" smtClean="0"/>
              <a:t>Cryonic suspension, life extension, mind drugs</a:t>
            </a:r>
          </a:p>
          <a:p>
            <a:r>
              <a:rPr lang="en-US" dirty="0" smtClean="0"/>
              <a:t>How they affect us and what to do about it</a:t>
            </a:r>
          </a:p>
          <a:p>
            <a:pPr lvl="1"/>
            <a:r>
              <a:rPr lang="en-US" dirty="0" smtClean="0"/>
              <a:t>They change what we can do at what cost</a:t>
            </a:r>
          </a:p>
          <a:p>
            <a:pPr lvl="1"/>
            <a:r>
              <a:rPr lang="en-US" dirty="0" smtClean="0"/>
              <a:t>Wrong answer: Keep doing what we were doing</a:t>
            </a:r>
          </a:p>
          <a:p>
            <a:pPr lvl="1"/>
            <a:r>
              <a:rPr lang="en-US" dirty="0" smtClean="0"/>
              <a:t>Right answer: </a:t>
            </a:r>
          </a:p>
          <a:p>
            <a:pPr lvl="2"/>
            <a:r>
              <a:rPr lang="en-US" dirty="0" smtClean="0"/>
              <a:t>Why were we doing it? </a:t>
            </a:r>
          </a:p>
          <a:p>
            <a:pPr lvl="2"/>
            <a:r>
              <a:rPr lang="en-US" dirty="0" smtClean="0"/>
              <a:t>What is now the best way of achieving that objective?</a:t>
            </a:r>
          </a:p>
        </p:txBody>
      </p:sp>
    </p:spTree>
    <p:extLst>
      <p:ext uri="{BB962C8B-B14F-4D97-AF65-F5344CB8AC3E}">
        <p14:creationId xmlns:p14="http://schemas.microsoft.com/office/powerpoint/2010/main" val="2523295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89"/>
            <a:ext cx="8229600" cy="1143000"/>
          </a:xfrm>
        </p:spPr>
        <p:txBody>
          <a:bodyPr/>
          <a:lstStyle/>
          <a:p>
            <a:r>
              <a:rPr lang="en-US" dirty="0" smtClean="0"/>
              <a:t>Change what we can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7248"/>
            <a:ext cx="8229600" cy="5442527"/>
          </a:xfrm>
        </p:spPr>
        <p:txBody>
          <a:bodyPr/>
          <a:lstStyle/>
          <a:p>
            <a:r>
              <a:rPr lang="en-US" dirty="0" smtClean="0"/>
              <a:t>“Every phone in America tapped?”</a:t>
            </a:r>
          </a:p>
          <a:p>
            <a:pPr lvl="1"/>
            <a:r>
              <a:rPr lang="en-US" dirty="0" smtClean="0"/>
              <a:t>Movie: </a:t>
            </a:r>
            <a:r>
              <a:rPr lang="en-US" i="1" dirty="0" smtClean="0"/>
              <a:t>The President’s Analyst </a:t>
            </a:r>
            <a:r>
              <a:rPr lang="en-US" dirty="0" smtClean="0"/>
              <a:t>1967</a:t>
            </a:r>
          </a:p>
          <a:p>
            <a:pPr lvl="1"/>
            <a:r>
              <a:rPr lang="en-US" dirty="0" smtClean="0"/>
              <a:t>Not so funny now</a:t>
            </a:r>
          </a:p>
          <a:p>
            <a:r>
              <a:rPr lang="en-US" dirty="0" smtClean="0"/>
              <a:t>What changed:</a:t>
            </a:r>
          </a:p>
          <a:p>
            <a:pPr lvl="1"/>
            <a:r>
              <a:rPr lang="en-US" dirty="0" smtClean="0"/>
              <a:t>Wire taps limited mostly by labor cost</a:t>
            </a:r>
          </a:p>
          <a:p>
            <a:pPr lvl="1"/>
            <a:r>
              <a:rPr lang="en-US" dirty="0" smtClean="0"/>
              <a:t>We have speech to text software, and …</a:t>
            </a:r>
          </a:p>
          <a:p>
            <a:pPr lvl="1"/>
            <a:r>
              <a:rPr lang="en-US" dirty="0" smtClean="0"/>
              <a:t>Computers work cheap</a:t>
            </a:r>
          </a:p>
          <a:p>
            <a:r>
              <a:rPr lang="en-US" dirty="0" smtClean="0"/>
              <a:t>Solution? </a:t>
            </a:r>
          </a:p>
          <a:p>
            <a:pPr lvl="1"/>
            <a:r>
              <a:rPr lang="en-US" dirty="0" smtClean="0"/>
              <a:t>Laws against wiretapping? Experiment tried</a:t>
            </a:r>
          </a:p>
          <a:p>
            <a:pPr lvl="1"/>
            <a:r>
              <a:rPr lang="en-US" dirty="0" smtClean="0"/>
              <a:t>Solution?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30812" y="6058128"/>
            <a:ext cx="6055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800" dirty="0"/>
              <a:t>End to end </a:t>
            </a:r>
            <a:r>
              <a:rPr lang="en-US" sz="2800" dirty="0" smtClean="0"/>
              <a:t>encryption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293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The Death of Copyright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278344"/>
          </a:xfrm>
        </p:spPr>
        <p:txBody>
          <a:bodyPr/>
          <a:lstStyle/>
          <a:p>
            <a:r>
              <a:rPr lang="en-US" dirty="0" smtClean="0"/>
              <a:t>Internet, eBooks, make enforcement very hard</a:t>
            </a:r>
          </a:p>
          <a:p>
            <a:r>
              <a:rPr lang="en-US" dirty="0" smtClean="0"/>
              <a:t>Do whatever it takes to enforce?</a:t>
            </a:r>
          </a:p>
          <a:p>
            <a:pPr lvl="1"/>
            <a:r>
              <a:rPr lang="en-US" dirty="0" smtClean="0"/>
              <a:t>Every computer in the country open to search?</a:t>
            </a:r>
          </a:p>
          <a:p>
            <a:pPr lvl="1"/>
            <a:r>
              <a:rPr lang="en-US" dirty="0" smtClean="0"/>
              <a:t>Every computer modified to be unable to copy anything without permission?</a:t>
            </a:r>
          </a:p>
          <a:p>
            <a:pPr lvl="1"/>
            <a:r>
              <a:rPr lang="en-US" dirty="0" smtClean="0"/>
              <a:t>Looks like burning down the stable to get rid of the bugs</a:t>
            </a:r>
          </a:p>
          <a:p>
            <a:r>
              <a:rPr lang="en-US" dirty="0" smtClean="0"/>
              <a:t>Solution?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8278" y="5433009"/>
            <a:ext cx="700078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Find other ways of getting paid to create</a:t>
            </a:r>
          </a:p>
        </p:txBody>
      </p:sp>
    </p:spTree>
    <p:extLst>
      <p:ext uri="{BB962C8B-B14F-4D97-AF65-F5344CB8AC3E}">
        <p14:creationId xmlns:p14="http://schemas.microsoft.com/office/powerpoint/2010/main" val="4012557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05457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350" y="805457"/>
            <a:ext cx="8689026" cy="605254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Control only large scale copying</a:t>
            </a:r>
          </a:p>
          <a:p>
            <a:pPr lvl="1"/>
            <a:r>
              <a:rPr lang="en-US" dirty="0" smtClean="0"/>
              <a:t>I can pirate </a:t>
            </a:r>
            <a:r>
              <a:rPr lang="en-US" i="1" dirty="0" smtClean="0"/>
              <a:t>Word</a:t>
            </a:r>
            <a:r>
              <a:rPr lang="en-US" dirty="0" smtClean="0"/>
              <a:t>, my university cannot</a:t>
            </a:r>
          </a:p>
          <a:p>
            <a:pPr lvl="1"/>
            <a:r>
              <a:rPr lang="en-US" dirty="0" smtClean="0"/>
              <a:t>Because someone with a grudge will inform on them</a:t>
            </a:r>
          </a:p>
          <a:p>
            <a:r>
              <a:rPr lang="en-US" dirty="0" smtClean="0"/>
              <a:t>Technological protection: Digital barbed wire</a:t>
            </a:r>
          </a:p>
          <a:p>
            <a:pPr lvl="1"/>
            <a:r>
              <a:rPr lang="en-US" dirty="0" smtClean="0"/>
              <a:t>Impossible for works fully revealed in one use: The Analog Hole</a:t>
            </a:r>
          </a:p>
          <a:p>
            <a:pPr lvl="1"/>
            <a:r>
              <a:rPr lang="en-US" dirty="0" smtClean="0"/>
              <a:t>Possible for a data base such as Lexis or Westlaw</a:t>
            </a:r>
          </a:p>
          <a:p>
            <a:pPr lvl="1"/>
            <a:r>
              <a:rPr lang="en-US" dirty="0" smtClean="0"/>
              <a:t>Or</a:t>
            </a:r>
            <a:r>
              <a:rPr lang="en-US" i="1" dirty="0" smtClean="0"/>
              <a:t> World of </a:t>
            </a:r>
            <a:r>
              <a:rPr lang="en-US" i="1" dirty="0" err="1" smtClean="0"/>
              <a:t>Warcraft</a:t>
            </a:r>
            <a:endParaRPr lang="en-US" i="1" dirty="0" smtClean="0"/>
          </a:p>
          <a:p>
            <a:r>
              <a:rPr lang="en-US" dirty="0" smtClean="0"/>
              <a:t>Give I.P. away, get paid indirectly</a:t>
            </a:r>
          </a:p>
          <a:p>
            <a:pPr lvl="1"/>
            <a:r>
              <a:rPr lang="en-US" dirty="0" smtClean="0"/>
              <a:t>Software that only runs on your computer</a:t>
            </a:r>
          </a:p>
          <a:p>
            <a:pPr lvl="1"/>
            <a:r>
              <a:rPr lang="en-US" dirty="0" smtClean="0"/>
              <a:t>Give away the songs, sell tickets to the concerts</a:t>
            </a:r>
          </a:p>
          <a:p>
            <a:pPr lvl="1"/>
            <a:r>
              <a:rPr lang="en-US" dirty="0" smtClean="0"/>
              <a:t>Make a reputation with books, be paid for lectures, consulting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564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805"/>
            <a:ext cx="8229600" cy="856100"/>
          </a:xfrm>
        </p:spPr>
        <p:txBody>
          <a:bodyPr/>
          <a:lstStyle/>
          <a:p>
            <a:r>
              <a:rPr lang="en-US" dirty="0" smtClean="0"/>
              <a:t>Defamation Online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863" y="1022312"/>
            <a:ext cx="8797444" cy="5835688"/>
          </a:xfrm>
        </p:spPr>
        <p:txBody>
          <a:bodyPr/>
          <a:lstStyle/>
          <a:p>
            <a:r>
              <a:rPr lang="en-US" dirty="0" smtClean="0"/>
              <a:t>Defamation law works poorly when</a:t>
            </a:r>
          </a:p>
          <a:p>
            <a:pPr lvl="1"/>
            <a:r>
              <a:rPr lang="en-US" dirty="0" smtClean="0"/>
              <a:t>Someone with no assets can slander you to the world</a:t>
            </a:r>
          </a:p>
          <a:p>
            <a:pPr lvl="1"/>
            <a:r>
              <a:rPr lang="en-US" dirty="0" smtClean="0"/>
              <a:t>Anonymously</a:t>
            </a:r>
          </a:p>
          <a:p>
            <a:r>
              <a:rPr lang="en-US" dirty="0" smtClean="0"/>
              <a:t>The same technology that makes suing harder makes answering easier</a:t>
            </a:r>
          </a:p>
          <a:p>
            <a:pPr lvl="1"/>
            <a:r>
              <a:rPr lang="en-US" dirty="0" smtClean="0"/>
              <a:t>On Usenet, I could search a million posts for my name every day. If one requires an answer …</a:t>
            </a:r>
          </a:p>
          <a:p>
            <a:pPr lvl="1"/>
            <a:r>
              <a:rPr lang="en-US" dirty="0" smtClean="0"/>
              <a:t>Put it in the same thread, where the same people will read it</a:t>
            </a:r>
          </a:p>
          <a:p>
            <a:pPr lvl="1"/>
            <a:r>
              <a:rPr lang="en-US" dirty="0" smtClean="0"/>
              <a:t>Should work for Facebook, G+, today</a:t>
            </a:r>
          </a:p>
          <a:p>
            <a:r>
              <a:rPr lang="en-US" dirty="0" smtClean="0"/>
              <a:t>What about the Web?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861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3884"/>
          </a:xfrm>
        </p:spPr>
        <p:txBody>
          <a:bodyPr/>
          <a:lstStyle/>
          <a:p>
            <a:r>
              <a:rPr lang="en-US" dirty="0" smtClean="0"/>
              <a:t>Answering on the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2311"/>
            <a:ext cx="8229600" cy="583568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You put up a webbed slander</a:t>
            </a:r>
          </a:p>
          <a:p>
            <a:pPr lvl="1"/>
            <a:r>
              <a:rPr lang="en-US" dirty="0" smtClean="0"/>
              <a:t>I can answer on my web page, but …</a:t>
            </a:r>
          </a:p>
          <a:p>
            <a:pPr lvl="1"/>
            <a:r>
              <a:rPr lang="en-US" dirty="0" smtClean="0"/>
              <a:t>Those who read yours may not see mine</a:t>
            </a:r>
          </a:p>
          <a:p>
            <a:r>
              <a:rPr lang="en-US" dirty="0" smtClean="0"/>
              <a:t>Solution: A backlink browser</a:t>
            </a:r>
          </a:p>
          <a:p>
            <a:pPr lvl="1"/>
            <a:r>
              <a:rPr lang="en-US" dirty="0" smtClean="0"/>
              <a:t>Shows what links to the page as well as</a:t>
            </a:r>
          </a:p>
          <a:p>
            <a:pPr lvl="1"/>
            <a:r>
              <a:rPr lang="en-US" dirty="0" smtClean="0"/>
              <a:t>What the page links to</a:t>
            </a:r>
          </a:p>
          <a:p>
            <a:r>
              <a:rPr lang="en-US" dirty="0" smtClean="0"/>
              <a:t>Problem: Arguably violates copyright law</a:t>
            </a:r>
          </a:p>
          <a:p>
            <a:pPr lvl="1"/>
            <a:r>
              <a:rPr lang="en-US" dirty="0" smtClean="0"/>
              <a:t>Because your page + backlinks is a derivative work</a:t>
            </a:r>
          </a:p>
          <a:p>
            <a:pPr lvl="1"/>
            <a:r>
              <a:rPr lang="en-US" dirty="0" smtClean="0"/>
              <a:t>Which was a legal issue in the framing controversy</a:t>
            </a:r>
          </a:p>
          <a:p>
            <a:r>
              <a:rPr lang="en-US" dirty="0" smtClean="0"/>
              <a:t>So prevent slander on the web by</a:t>
            </a:r>
          </a:p>
          <a:p>
            <a:pPr lvl="1"/>
            <a:r>
              <a:rPr lang="en-US" dirty="0" smtClean="0"/>
              <a:t>Not interpreting copyright law</a:t>
            </a:r>
          </a:p>
          <a:p>
            <a:pPr lvl="1"/>
            <a:r>
              <a:rPr lang="en-US" dirty="0" smtClean="0"/>
              <a:t>In ways that block the (a)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101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1813</Words>
  <Application>Microsoft Macintosh PowerPoint</Application>
  <PresentationFormat>On-screen Show (4:3)</PresentationFormat>
  <Paragraphs>275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Future Imperfect</vt:lpstr>
      <vt:lpstr>Everyone is too conservative: A true story</vt:lpstr>
      <vt:lpstr>Transport a Century Hence</vt:lpstr>
      <vt:lpstr>Two Topics</vt:lpstr>
      <vt:lpstr>Change what we can do</vt:lpstr>
      <vt:lpstr>The Death of Copyright</vt:lpstr>
      <vt:lpstr>Examples</vt:lpstr>
      <vt:lpstr>Defamation Online</vt:lpstr>
      <vt:lpstr>Answering on the Web</vt:lpstr>
      <vt:lpstr>New Technologies also change facts on which our approximation depends</vt:lpstr>
      <vt:lpstr>“Mother” is well defined?</vt:lpstr>
      <vt:lpstr>Everyone is Alive or Dead?</vt:lpstr>
      <vt:lpstr>Privacy x3</vt:lpstr>
      <vt:lpstr>What if we get both?</vt:lpstr>
      <vt:lpstr>Doing Business Online</vt:lpstr>
      <vt:lpstr>Biotech</vt:lpstr>
      <vt:lpstr>Nanotech</vt:lpstr>
      <vt:lpstr>Artificial Intelligence</vt:lpstr>
      <vt:lpstr>Kurzweil’s Solution</vt:lpstr>
      <vt:lpstr>Virtual Reality</vt:lpstr>
      <vt:lpstr>Mind Drugs x 3</vt:lpstr>
      <vt:lpstr>Some Conclusions</vt:lpstr>
      <vt:lpstr>How Can Progress Make us Worse Off?</vt:lpstr>
      <vt:lpstr>An Economist’s Answer</vt:lpstr>
      <vt:lpstr>For That to Work</vt:lpstr>
      <vt:lpstr>On the Other Hand</vt:lpstr>
      <vt:lpstr>Welcome to an Interesting Century</vt:lpstr>
      <vt:lpstr>To Read More</vt:lpstr>
    </vt:vector>
  </TitlesOfParts>
  <Company>School of Law, Santa Clara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Imperfect</dc:title>
  <dc:creator>David Friedman</dc:creator>
  <cp:lastModifiedBy>David Friedman</cp:lastModifiedBy>
  <cp:revision>19</cp:revision>
  <dcterms:created xsi:type="dcterms:W3CDTF">2014-05-12T22:51:30Z</dcterms:created>
  <dcterms:modified xsi:type="dcterms:W3CDTF">2014-05-14T00:21:05Z</dcterms:modified>
</cp:coreProperties>
</file>