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66" r:id="rId3"/>
    <p:sldId id="259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>
    <p:restoredLeft sz="10355" autoAdjust="0"/>
    <p:restoredTop sz="93650" autoAdjust="0"/>
  </p:normalViewPr>
  <p:slideViewPr>
    <p:cSldViewPr snapToGrid="0" snapToObjects="1">
      <p:cViewPr varScale="1">
        <p:scale>
          <a:sx n="82" d="100"/>
          <a:sy n="82" d="100"/>
        </p:scale>
        <p:origin x="17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139C-247C-4165-9069-DC10E237DC90}" type="datetimeFigureOut">
              <a:rPr lang="es-ES" smtClean="0"/>
              <a:t>10/03/2020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3299-2B1B-4D3E-805E-C8AAE102D2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96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6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1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4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2171-77CF-CB40-BAC9-293249FEB59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4128-8162-754C-8859-792FF75AF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8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2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212C-300C-5049-8107-C56CAB77E11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7481-81B4-3648-A590-E26D941C32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viddfriedman.blogspot.com.br/" TargetMode="External"/><Relationship Id="rId2" Type="http://schemas.openxmlformats.org/officeDocument/2006/relationships/hyperlink" Target="http://www.daviddfriedm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46" y="1539233"/>
            <a:ext cx="8229600" cy="1143000"/>
          </a:xfrm>
        </p:spPr>
        <p:txBody>
          <a:bodyPr/>
          <a:lstStyle/>
          <a:p>
            <a:pPr rtl="0"/>
            <a:r>
              <a:rPr lang="en-US" b="1" i="0" u="none" strike="noStrike" baseline="0" dirty="0">
                <a:latin typeface="Times New Roman"/>
              </a:rPr>
              <a:t>Market Anarchy</a:t>
            </a:r>
          </a:p>
        </p:txBody>
      </p:sp>
    </p:spTree>
    <p:extLst>
      <p:ext uri="{BB962C8B-B14F-4D97-AF65-F5344CB8AC3E}">
        <p14:creationId xmlns:p14="http://schemas.microsoft.com/office/powerpoint/2010/main" val="6122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0"/>
            <a:ext cx="8600661" cy="1143000"/>
          </a:xfrm>
        </p:spPr>
        <p:txBody>
          <a:bodyPr>
            <a:normAutofit/>
          </a:bodyPr>
          <a:lstStyle/>
          <a:p>
            <a:r>
              <a:rPr lang="en-US" dirty="0"/>
              <a:t>Comparing </a:t>
            </a:r>
            <a:r>
              <a:rPr lang="en-US"/>
              <a:t>Anarchy to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2" y="1143000"/>
            <a:ext cx="9061688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each case, don’t assume outcomes</a:t>
            </a:r>
          </a:p>
          <a:p>
            <a:pPr lvl="1"/>
            <a:r>
              <a:rPr lang="en-US" dirty="0"/>
              <a:t>Ask not what laws you want from government</a:t>
            </a:r>
          </a:p>
          <a:p>
            <a:pPr lvl="1"/>
            <a:r>
              <a:rPr lang="en-US" dirty="0"/>
              <a:t>But what laws you can expect to get from government</a:t>
            </a:r>
          </a:p>
          <a:p>
            <a:pPr lvl="1"/>
            <a:r>
              <a:rPr lang="en-US" dirty="0"/>
              <a:t>And from anarchy</a:t>
            </a:r>
          </a:p>
          <a:p>
            <a:r>
              <a:rPr lang="en-US" dirty="0"/>
              <a:t>Under anarchy</a:t>
            </a:r>
          </a:p>
          <a:p>
            <a:pPr lvl="1"/>
            <a:r>
              <a:rPr lang="en-US" dirty="0"/>
              <a:t>The people who produce law have an incentive to produce good law</a:t>
            </a:r>
          </a:p>
          <a:p>
            <a:pPr lvl="1"/>
            <a:r>
              <a:rPr lang="en-US" dirty="0"/>
              <a:t>The people who enforce law, an incentive to do it well</a:t>
            </a:r>
          </a:p>
          <a:p>
            <a:r>
              <a:rPr lang="en-US" dirty="0"/>
              <a:t>Under government, neither is true</a:t>
            </a:r>
          </a:p>
          <a:p>
            <a:r>
              <a:rPr lang="en-US" dirty="0"/>
              <a:t>Just like the comparison between market and government in producing cars or food</a:t>
            </a:r>
          </a:p>
        </p:txBody>
      </p:sp>
    </p:spTree>
    <p:extLst>
      <p:ext uri="{BB962C8B-B14F-4D97-AF65-F5344CB8AC3E}">
        <p14:creationId xmlns:p14="http://schemas.microsoft.com/office/powerpoint/2010/main" val="151465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Defense Against Nations</a:t>
            </a:r>
          </a:p>
          <a:p>
            <a:r>
              <a:rPr lang="en-US" dirty="0"/>
              <a:t>Cartelization of the rights enforcement industry</a:t>
            </a:r>
          </a:p>
          <a:p>
            <a:r>
              <a:rPr lang="en-US" dirty="0"/>
              <a:t>Market failure on the market for law</a:t>
            </a:r>
          </a:p>
        </p:txBody>
      </p:sp>
    </p:spTree>
    <p:extLst>
      <p:ext uri="{BB962C8B-B14F-4D97-AF65-F5344CB8AC3E}">
        <p14:creationId xmlns:p14="http://schemas.microsoft.com/office/powerpoint/2010/main" val="28494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National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88" y="1143000"/>
            <a:ext cx="8769112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Defense against nations is a public good</a:t>
            </a:r>
          </a:p>
          <a:p>
            <a:pPr lvl="1"/>
            <a:r>
              <a:rPr lang="en-US" dirty="0"/>
              <a:t>If I stop an invasion or shoot down a missile</a:t>
            </a:r>
          </a:p>
          <a:p>
            <a:pPr lvl="1"/>
            <a:r>
              <a:rPr lang="en-US" dirty="0"/>
              <a:t>My neighbors share the benefit</a:t>
            </a:r>
          </a:p>
          <a:p>
            <a:pPr lvl="1"/>
            <a:r>
              <a:rPr lang="en-US" dirty="0"/>
              <a:t>So how does it pay me to do it?</a:t>
            </a:r>
          </a:p>
          <a:p>
            <a:r>
              <a:rPr lang="en-US" dirty="0"/>
              <a:t>Some public goods get produced privately</a:t>
            </a:r>
          </a:p>
          <a:p>
            <a:pPr lvl="1"/>
            <a:r>
              <a:rPr lang="en-US" dirty="0"/>
              <a:t>Tipping taxicabs (in the U.S.—don’t know about Spain)</a:t>
            </a:r>
          </a:p>
          <a:p>
            <a:pPr lvl="1"/>
            <a:r>
              <a:rPr lang="en-US" dirty="0"/>
              <a:t>Charity</a:t>
            </a:r>
          </a:p>
          <a:p>
            <a:pPr lvl="1"/>
            <a:r>
              <a:rPr lang="en-US" dirty="0"/>
              <a:t>Indirect benefits: My web page</a:t>
            </a:r>
          </a:p>
          <a:p>
            <a:r>
              <a:rPr lang="en-US" dirty="0"/>
              <a:t>For a discussion of ways this might be produced, see my first book</a:t>
            </a:r>
          </a:p>
          <a:p>
            <a:pPr lvl="1"/>
            <a:r>
              <a:rPr lang="en-US" dirty="0"/>
              <a:t>The second edition is free on my web page</a:t>
            </a:r>
          </a:p>
          <a:p>
            <a:pPr lvl="1"/>
            <a:r>
              <a:rPr lang="en-US" dirty="0"/>
              <a:t>The third edition is $2.99 as a Kindle on Amazon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129" y="51231"/>
            <a:ext cx="8229600" cy="924704"/>
          </a:xfrm>
        </p:spPr>
        <p:txBody>
          <a:bodyPr>
            <a:normAutofit/>
          </a:bodyPr>
          <a:lstStyle/>
          <a:p>
            <a:r>
              <a:rPr lang="en-US" dirty="0"/>
              <a:t>The Cartelization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5935"/>
            <a:ext cx="9144000" cy="5749785"/>
          </a:xfrm>
        </p:spPr>
        <p:txBody>
          <a:bodyPr>
            <a:normAutofit/>
          </a:bodyPr>
          <a:lstStyle/>
          <a:p>
            <a:r>
              <a:rPr lang="en-US" dirty="0"/>
              <a:t>If there are only three rights enforcement agencies</a:t>
            </a:r>
          </a:p>
          <a:p>
            <a:pPr lvl="1"/>
            <a:r>
              <a:rPr lang="en-US" dirty="0"/>
              <a:t>They might decide robbery is more profitable than business</a:t>
            </a:r>
          </a:p>
          <a:p>
            <a:pPr lvl="1"/>
            <a:r>
              <a:rPr lang="en-US" dirty="0"/>
              <a:t>Agree not to compete for customers</a:t>
            </a:r>
          </a:p>
          <a:p>
            <a:pPr lvl="1"/>
            <a:r>
              <a:rPr lang="en-US" dirty="0"/>
              <a:t>Raise the price—because you have nowhere to go</a:t>
            </a:r>
          </a:p>
          <a:p>
            <a:pPr lvl="1"/>
            <a:r>
              <a:rPr lang="en-US" dirty="0"/>
              <a:t>Reinvent government</a:t>
            </a:r>
          </a:p>
          <a:p>
            <a:r>
              <a:rPr lang="en-US" dirty="0"/>
              <a:t>How many agencies there are depends</a:t>
            </a:r>
          </a:p>
          <a:p>
            <a:pPr lvl="1"/>
            <a:r>
              <a:rPr lang="en-US" dirty="0"/>
              <a:t>On economies of scale in the rights enforcement business</a:t>
            </a:r>
          </a:p>
          <a:p>
            <a:pPr lvl="1"/>
            <a:r>
              <a:rPr lang="en-US" dirty="0"/>
              <a:t>If the optimal size firm is 1/100</a:t>
            </a:r>
            <a:r>
              <a:rPr lang="en-US" baseline="30000" dirty="0"/>
              <a:t>th</a:t>
            </a:r>
            <a:r>
              <a:rPr lang="en-US" dirty="0"/>
              <a:t> of the market</a:t>
            </a:r>
          </a:p>
          <a:p>
            <a:pPr lvl="1"/>
            <a:r>
              <a:rPr lang="en-US" dirty="0"/>
              <a:t>We end up with 100 agencies, no cartel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45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 Failure on the Market for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4946"/>
            <a:ext cx="9144000" cy="622305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you agree that I can sue you for polluting my air</a:t>
            </a:r>
          </a:p>
          <a:p>
            <a:pPr lvl="1"/>
            <a:r>
              <a:rPr lang="en-US" dirty="0"/>
              <a:t>My firm cares how much that is worth to its customers</a:t>
            </a:r>
          </a:p>
          <a:p>
            <a:pPr lvl="1"/>
            <a:r>
              <a:rPr lang="en-US" dirty="0"/>
              <a:t>Your firm cares how much it costs its customers</a:t>
            </a:r>
          </a:p>
          <a:p>
            <a:pPr lvl="1"/>
            <a:r>
              <a:rPr lang="en-US" dirty="0"/>
              <a:t>Neither cares how much it is worth to customers of other firms</a:t>
            </a:r>
          </a:p>
          <a:p>
            <a:pPr lvl="2"/>
            <a:r>
              <a:rPr lang="en-US" dirty="0"/>
              <a:t>Including ones living downwind of your factory</a:t>
            </a:r>
          </a:p>
          <a:p>
            <a:pPr lvl="2"/>
            <a:r>
              <a:rPr lang="en-US" dirty="0"/>
              <a:t>Who will be benefitted if my lawsuit makes you reduce your air pollution</a:t>
            </a:r>
          </a:p>
          <a:p>
            <a:pPr lvl="1"/>
            <a:r>
              <a:rPr lang="en-US" dirty="0"/>
              <a:t>So the firms may agree that I can’t sue you</a:t>
            </a:r>
          </a:p>
          <a:p>
            <a:pPr lvl="2"/>
            <a:r>
              <a:rPr lang="en-US" dirty="0"/>
              <a:t>If that produces net benefits for their customers</a:t>
            </a:r>
          </a:p>
          <a:p>
            <a:pPr lvl="2"/>
            <a:r>
              <a:rPr lang="en-US" dirty="0"/>
              <a:t>But net costs overall</a:t>
            </a:r>
          </a:p>
          <a:p>
            <a:r>
              <a:rPr lang="en-US" dirty="0"/>
              <a:t>More generally, if the legal rule between A and B</a:t>
            </a:r>
          </a:p>
          <a:p>
            <a:pPr lvl="1"/>
            <a:r>
              <a:rPr lang="en-US" dirty="0"/>
              <a:t>Produces costs or benefits for C</a:t>
            </a:r>
          </a:p>
          <a:p>
            <a:pPr lvl="1"/>
            <a:r>
              <a:rPr lang="en-US" dirty="0"/>
              <a:t>The market may fail to produce economically efficient law</a:t>
            </a:r>
          </a:p>
          <a:p>
            <a:pPr lvl="1"/>
            <a:r>
              <a:rPr lang="en-US" dirty="0"/>
              <a:t>The same problem on the market for law that economists recognize in other markets</a:t>
            </a:r>
          </a:p>
          <a:p>
            <a:r>
              <a:rPr lang="en-US" dirty="0"/>
              <a:t>So the result is not always efficient law, but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That problem is the exception on the private market, the rule on the public market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1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3384"/>
            <a:ext cx="8229600" cy="1143000"/>
          </a:xfrm>
        </p:spPr>
        <p:txBody>
          <a:bodyPr/>
          <a:lstStyle/>
          <a:p>
            <a:r>
              <a:rPr lang="en-US" dirty="0"/>
              <a:t>Anarchy in Cyberspace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616"/>
            <a:ext cx="8229600" cy="58283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Public key encryption makes possible a world</a:t>
            </a:r>
          </a:p>
          <a:p>
            <a:pPr lvl="1"/>
            <a:r>
              <a:rPr lang="en-US" dirty="0"/>
              <a:t>Where all communication is private</a:t>
            </a:r>
          </a:p>
          <a:p>
            <a:pPr lvl="1"/>
            <a:r>
              <a:rPr lang="en-US" dirty="0"/>
              <a:t>Where nobody knows who pays whom what</a:t>
            </a:r>
          </a:p>
          <a:p>
            <a:pPr lvl="1"/>
            <a:r>
              <a:rPr lang="en-US" dirty="0"/>
              <a:t>Or who is talking to whom</a:t>
            </a:r>
          </a:p>
          <a:p>
            <a:r>
              <a:rPr lang="en-US" dirty="0"/>
              <a:t>It is hard to tax or regulate things you cannot see</a:t>
            </a:r>
          </a:p>
          <a:p>
            <a:r>
              <a:rPr lang="en-US" dirty="0"/>
              <a:t>Contract enforcement is done by reputation</a:t>
            </a:r>
          </a:p>
          <a:p>
            <a:pPr lvl="1"/>
            <a:r>
              <a:rPr lang="en-US" dirty="0"/>
              <a:t>Digital signatures make it easy to find out</a:t>
            </a:r>
          </a:p>
          <a:p>
            <a:pPr lvl="1"/>
            <a:r>
              <a:rPr lang="en-US" dirty="0"/>
              <a:t>Whether I agreed to a contract</a:t>
            </a:r>
          </a:p>
          <a:p>
            <a:pPr lvl="1"/>
            <a:r>
              <a:rPr lang="en-US" dirty="0"/>
              <a:t>Who I agreed would arbitrate it</a:t>
            </a:r>
          </a:p>
          <a:p>
            <a:pPr lvl="1"/>
            <a:r>
              <a:rPr lang="en-US" dirty="0"/>
              <a:t>Whether I obeyed the arbitrator’s verdict</a:t>
            </a:r>
          </a:p>
          <a:p>
            <a:r>
              <a:rPr lang="en-US" dirty="0"/>
              <a:t>So Market anarchy may develop, arguably is developing, online</a:t>
            </a:r>
          </a:p>
        </p:txBody>
      </p:sp>
    </p:spTree>
    <p:extLst>
      <p:ext uri="{BB962C8B-B14F-4D97-AF65-F5344CB8AC3E}">
        <p14:creationId xmlns:p14="http://schemas.microsoft.com/office/powerpoint/2010/main" val="11083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Suppose We End Up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Anarchy in Cyberspace, Government in real space</a:t>
            </a:r>
          </a:p>
          <a:p>
            <a:r>
              <a:rPr lang="en-US" dirty="0"/>
              <a:t>In a world where most stuff happens online</a:t>
            </a:r>
          </a:p>
          <a:p>
            <a:pPr lvl="1"/>
            <a:r>
              <a:rPr lang="en-US" dirty="0"/>
              <a:t>People mostly work online</a:t>
            </a:r>
          </a:p>
          <a:p>
            <a:pPr lvl="1"/>
            <a:r>
              <a:rPr lang="en-US" dirty="0"/>
              <a:t>Mostly buy digital goods</a:t>
            </a:r>
          </a:p>
          <a:p>
            <a:pPr lvl="1"/>
            <a:r>
              <a:rPr lang="en-US" dirty="0"/>
              <a:t>Mostly socialize online via virtual reality</a:t>
            </a:r>
          </a:p>
          <a:p>
            <a:r>
              <a:rPr lang="en-US" dirty="0"/>
              <a:t>It is now very easy to move</a:t>
            </a:r>
          </a:p>
          <a:p>
            <a:pPr lvl="1"/>
            <a:r>
              <a:rPr lang="en-US" dirty="0"/>
              <a:t>Since you take your email address and URL with you</a:t>
            </a:r>
          </a:p>
          <a:p>
            <a:pPr lvl="1"/>
            <a:r>
              <a:rPr lang="en-US" dirty="0"/>
              <a:t>If one government doesn’t treat you right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Vote with your feet</a:t>
            </a:r>
          </a:p>
          <a:p>
            <a:r>
              <a:rPr lang="en-US" dirty="0"/>
              <a:t>Governments are now just landlords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7652"/>
          </a:xfrm>
        </p:spPr>
        <p:txBody>
          <a:bodyPr/>
          <a:lstStyle/>
          <a:p>
            <a:r>
              <a:rPr lang="en-US" dirty="0"/>
              <a:t>For Much More On All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1073426"/>
            <a:ext cx="8229600" cy="5784574"/>
          </a:xfrm>
        </p:spPr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Web Site: </a:t>
            </a:r>
            <a:r>
              <a:rPr lang="en-US" b="1" dirty="0">
                <a:hlinkClick r:id="rId2"/>
              </a:rPr>
              <a:t>www.Daviddfriedman.com</a:t>
            </a: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Contains links to:</a:t>
            </a:r>
            <a:br>
              <a:rPr lang="en-US" dirty="0"/>
            </a:br>
            <a:r>
              <a:rPr lang="en-US" i="1" dirty="0"/>
              <a:t>The Machinery of Freedom</a:t>
            </a:r>
            <a:r>
              <a:rPr lang="en-US" dirty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2</a:t>
            </a:r>
            <a:r>
              <a:rPr lang="en-US" baseline="30000" dirty="0"/>
              <a:t>nd</a:t>
            </a:r>
            <a:r>
              <a:rPr lang="en-US" dirty="0"/>
              <a:t> edition, free pdf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3</a:t>
            </a:r>
            <a:r>
              <a:rPr lang="en-US" baseline="30000" dirty="0"/>
              <a:t>rd</a:t>
            </a:r>
            <a:r>
              <a:rPr lang="en-US" dirty="0"/>
              <a:t> edition $2.99 Kindle on Amazon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Audiobook on Amazon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Legal Systems Very Different From Ours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	</a:t>
            </a:r>
            <a:r>
              <a:rPr lang="en-US" dirty="0"/>
              <a:t>Print and kindle </a:t>
            </a:r>
            <a:r>
              <a:rPr lang="en-US"/>
              <a:t>on </a:t>
            </a:r>
            <a:r>
              <a:rPr lang="en-US" smtClean="0"/>
              <a:t>Amazon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Also most of my published articles and recordings of many talks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My blog: </a:t>
            </a:r>
            <a:r>
              <a:rPr lang="en-US" dirty="0" err="1"/>
              <a:t>daviddfriedman.blogspot.com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http://daviddfriedman.blogspot.com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Whatever I feel like talking about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61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F6C6-057E-E446-B9C3-D047EBEC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Two Problems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75692-CBBC-B14D-B98A-63FCC873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71550"/>
            <a:ext cx="9144000" cy="5886450"/>
          </a:xfrm>
        </p:spPr>
        <p:txBody>
          <a:bodyPr/>
          <a:lstStyle/>
          <a:p>
            <a:r>
              <a:rPr lang="en-US" dirty="0"/>
              <a:t>For believers in the free market</a:t>
            </a:r>
          </a:p>
          <a:p>
            <a:pPr lvl="1"/>
            <a:r>
              <a:rPr lang="en-US" dirty="0"/>
              <a:t>Who accept the classical liberal minimal state</a:t>
            </a:r>
          </a:p>
          <a:p>
            <a:pPr lvl="1"/>
            <a:r>
              <a:rPr lang="en-US" dirty="0"/>
              <a:t>Police, </a:t>
            </a:r>
            <a:r>
              <a:rPr lang="en-US" dirty="0" err="1"/>
              <a:t>courts,and</a:t>
            </a:r>
            <a:r>
              <a:rPr lang="en-US" dirty="0"/>
              <a:t> laws provided by government</a:t>
            </a:r>
          </a:p>
          <a:p>
            <a:pPr lvl="1"/>
            <a:r>
              <a:rPr lang="en-US" dirty="0"/>
              <a:t>As the framework for the market</a:t>
            </a:r>
          </a:p>
          <a:p>
            <a:pPr lvl="1"/>
            <a:r>
              <a:rPr lang="en-US" dirty="0"/>
              <a:t>If the government is not competent to build cars</a:t>
            </a:r>
          </a:p>
          <a:p>
            <a:pPr lvl="1"/>
            <a:r>
              <a:rPr lang="en-US" dirty="0"/>
              <a:t>Why do you expect it to be competent to make laws?</a:t>
            </a:r>
          </a:p>
          <a:p>
            <a:r>
              <a:rPr lang="en-US" dirty="0"/>
              <a:t>For anarchists who don’t believe in capitalism</a:t>
            </a:r>
          </a:p>
          <a:p>
            <a:pPr lvl="1"/>
            <a:r>
              <a:rPr lang="en-US" dirty="0"/>
              <a:t>How do you solve the coordination problem?</a:t>
            </a:r>
          </a:p>
          <a:p>
            <a:pPr lvl="1"/>
            <a:r>
              <a:rPr lang="en-US" dirty="0"/>
              <a:t>Get millions of people to coordinate their activities</a:t>
            </a:r>
          </a:p>
          <a:p>
            <a:pPr lvl="1"/>
            <a:r>
              <a:rPr lang="en-US" dirty="0"/>
              <a:t>As they must for a complicated society to function</a:t>
            </a:r>
          </a:p>
          <a:p>
            <a:pPr lvl="1"/>
            <a:r>
              <a:rPr lang="en-US" dirty="0"/>
              <a:t>Without either central control or property and trade</a:t>
            </a:r>
          </a:p>
        </p:txBody>
      </p:sp>
    </p:spTree>
    <p:extLst>
      <p:ext uri="{BB962C8B-B14F-4D97-AF65-F5344CB8AC3E}">
        <p14:creationId xmlns:p14="http://schemas.microsoft.com/office/powerpoint/2010/main" val="354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08953"/>
          </a:xfrm>
        </p:spPr>
        <p:txBody>
          <a:bodyPr>
            <a:normAutofit/>
          </a:bodyPr>
          <a:lstStyle/>
          <a:p>
            <a:pPr rtl="0"/>
            <a:r>
              <a:rPr lang="en-US" i="0" u="none" strike="noStrike" kern="1600" baseline="0" dirty="0">
                <a:latin typeface="Calibri Light"/>
                <a:ea typeface="Times New Roman"/>
              </a:rPr>
              <a:t>For </a:t>
            </a:r>
            <a:r>
              <a:rPr lang="en-US" i="0" u="none" strike="noStrike" kern="1600" baseline="0" dirty="0" err="1">
                <a:latin typeface="Calibri Light"/>
                <a:ea typeface="Times New Roman"/>
              </a:rPr>
              <a:t>Minarchists</a:t>
            </a:r>
            <a:endParaRPr lang="en-US" i="0" u="none" strike="noStrike" kern="1600" baseline="0" dirty="0">
              <a:latin typeface="Calibri Light"/>
              <a:ea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08954"/>
            <a:ext cx="9144000" cy="5749046"/>
          </a:xfrm>
        </p:spPr>
        <p:txBody>
          <a:bodyPr>
            <a:normAutofit/>
          </a:bodyPr>
          <a:lstStyle/>
          <a:p>
            <a:pPr lvl="0" rtl="0"/>
            <a:r>
              <a:rPr lang="en-US" u="none" strike="noStrike" baseline="0" dirty="0">
                <a:latin typeface="Calibri Light"/>
                <a:ea typeface="Times New Roman"/>
              </a:rPr>
              <a:t>Governments are bad at producing things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If they control food production, we have famines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If automobiles, cars are expensive and work poorly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So we should produce food and cars on the market</a:t>
            </a:r>
          </a:p>
          <a:p>
            <a:pPr lvl="0" rtl="0"/>
            <a:r>
              <a:rPr lang="en-US" u="none" strike="noStrike" baseline="0" dirty="0">
                <a:latin typeface="Calibri Light"/>
                <a:ea typeface="Times New Roman"/>
              </a:rPr>
              <a:t>What about law? How does it get produced?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Its production is </a:t>
            </a:r>
            <a:r>
              <a:rPr lang="en-US" u="none" strike="noStrike" baseline="0" dirty="0" smtClean="0">
                <a:latin typeface="Calibri Light"/>
                <a:ea typeface="Times New Roman"/>
              </a:rPr>
              <a:t>just as hard</a:t>
            </a:r>
            <a:endParaRPr lang="en-US" u="none" strike="noStrike" baseline="0" dirty="0">
              <a:latin typeface="Calibri Light"/>
              <a:ea typeface="Times New Roman"/>
            </a:endParaRPr>
          </a:p>
          <a:p>
            <a:pPr lvl="1"/>
            <a:r>
              <a:rPr lang="en-US" u="none" strike="noStrike" baseline="0" dirty="0" smtClean="0">
                <a:latin typeface="Calibri Light"/>
                <a:ea typeface="Times New Roman"/>
              </a:rPr>
              <a:t>If governments control the production of law </a:t>
            </a:r>
            <a:r>
              <a:rPr lang="mr-IN" u="none" strike="noStrike" baseline="0" dirty="0" smtClean="0">
                <a:latin typeface="Calibri Light"/>
                <a:ea typeface="Times New Roman"/>
              </a:rPr>
              <a:t>…</a:t>
            </a:r>
            <a:endParaRPr lang="en-US" u="none" strike="noStrike" baseline="0" dirty="0">
              <a:latin typeface="Calibri Light"/>
              <a:ea typeface="Times New Roman"/>
            </a:endParaRPr>
          </a:p>
          <a:p>
            <a:pPr lvl="0" rtl="0"/>
            <a:r>
              <a:rPr lang="en-US" u="none" strike="noStrike" baseline="0" dirty="0" smtClean="0">
                <a:latin typeface="Calibri Light"/>
                <a:ea typeface="Times New Roman"/>
              </a:rPr>
              <a:t>My </a:t>
            </a:r>
            <a:r>
              <a:rPr lang="en-US" u="none" strike="noStrike" baseline="0" dirty="0">
                <a:latin typeface="Calibri Light"/>
                <a:ea typeface="Times New Roman"/>
              </a:rPr>
              <a:t>answer … . Produce law on the market</a:t>
            </a:r>
          </a:p>
        </p:txBody>
      </p:sp>
    </p:spTree>
    <p:extLst>
      <p:ext uri="{BB962C8B-B14F-4D97-AF65-F5344CB8AC3E}">
        <p14:creationId xmlns:p14="http://schemas.microsoft.com/office/powerpoint/2010/main" val="351604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1538"/>
          </a:xfrm>
        </p:spPr>
        <p:txBody>
          <a:bodyPr>
            <a:normAutofit/>
          </a:bodyPr>
          <a:lstStyle/>
          <a:p>
            <a:pPr rtl="0"/>
            <a:r>
              <a:rPr lang="en-US" i="0" u="none" strike="noStrike" kern="1600" baseline="0" dirty="0">
                <a:latin typeface="Calibri Light"/>
                <a:ea typeface="Times New Roman"/>
              </a:rPr>
              <a:t>For Left Anarchists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71538"/>
            <a:ext cx="9144000" cy="59864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 Light"/>
                <a:ea typeface="Times New Roman"/>
              </a:rPr>
              <a:t>Centralized authority may work for small groups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But it doesn’t scale. 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Witness the Soviet Union</a:t>
            </a:r>
          </a:p>
          <a:p>
            <a:r>
              <a:rPr lang="en-US" u="none" strike="noStrike" baseline="0" dirty="0">
                <a:latin typeface="Calibri Light"/>
                <a:ea typeface="Times New Roman"/>
              </a:rPr>
              <a:t>The decentralized solution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Break the problem down into tiny pieces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Each person controls one piece</a:t>
            </a:r>
          </a:p>
          <a:p>
            <a:pPr lvl="1"/>
            <a:r>
              <a:rPr lang="en-US" u="none" strike="noStrike" baseline="0" dirty="0">
                <a:latin typeface="Calibri Light"/>
                <a:ea typeface="Times New Roman"/>
              </a:rPr>
              <a:t>Prices act as signals to </a:t>
            </a:r>
            <a:r>
              <a:rPr lang="en-US" u="none" strike="noStrike" baseline="0" dirty="0" smtClean="0">
                <a:latin typeface="Calibri Light"/>
                <a:ea typeface="Times New Roman"/>
              </a:rPr>
              <a:t>make it in the interest of each of us to take </a:t>
            </a:r>
            <a:r>
              <a:rPr lang="en-US" u="none" strike="noStrike" baseline="0" dirty="0">
                <a:latin typeface="Calibri Light"/>
                <a:ea typeface="Times New Roman"/>
              </a:rPr>
              <a:t>account of costs and benefits to other people</a:t>
            </a:r>
          </a:p>
          <a:p>
            <a:r>
              <a:rPr lang="en-US" u="none" strike="noStrike" baseline="0" dirty="0">
                <a:latin typeface="Calibri Light"/>
                <a:ea typeface="Times New Roman"/>
              </a:rPr>
              <a:t>That solution </a:t>
            </a:r>
            <a:r>
              <a:rPr lang="en-US" u="none" strike="noStrike" baseline="0" dirty="0" smtClean="0">
                <a:latin typeface="Calibri Light"/>
                <a:ea typeface="Times New Roman"/>
              </a:rPr>
              <a:t>works even </a:t>
            </a:r>
            <a:r>
              <a:rPr lang="en-US" u="none" strike="noStrike" baseline="0" dirty="0">
                <a:latin typeface="Calibri Light"/>
                <a:ea typeface="Times New Roman"/>
              </a:rPr>
              <a:t>at a global scale</a:t>
            </a:r>
          </a:p>
          <a:p>
            <a:pPr lvl="1" rtl="0"/>
            <a:r>
              <a:rPr lang="en-US" u="none" strike="noStrike" baseline="0" dirty="0">
                <a:latin typeface="Calibri Light"/>
                <a:ea typeface="Times New Roman"/>
              </a:rPr>
              <a:t>There is no central planner in the U.N. </a:t>
            </a:r>
          </a:p>
          <a:p>
            <a:pPr lvl="1" rtl="0"/>
            <a:r>
              <a:rPr lang="en-US" dirty="0">
                <a:latin typeface="Calibri Light"/>
                <a:ea typeface="Times New Roman"/>
              </a:rPr>
              <a:t>T</a:t>
            </a:r>
            <a:r>
              <a:rPr lang="en-US" u="none" strike="noStrike" baseline="0" dirty="0">
                <a:latin typeface="Calibri Light"/>
                <a:ea typeface="Times New Roman"/>
              </a:rPr>
              <a:t>elling Spain how much wine and sausage to produce</a:t>
            </a:r>
          </a:p>
          <a:p>
            <a:pPr lvl="1" rtl="0"/>
            <a:r>
              <a:rPr lang="en-US" u="none" strike="noStrike" baseline="0" dirty="0">
                <a:latin typeface="Calibri Light"/>
                <a:ea typeface="Times New Roman"/>
              </a:rPr>
              <a:t>But I can get Spanish wine and sausage in the U.S.</a:t>
            </a:r>
          </a:p>
          <a:p>
            <a:pPr lvl="0" rtl="0"/>
            <a:r>
              <a:rPr lang="en-US" u="none" strike="noStrike" baseline="0" dirty="0">
                <a:latin typeface="Calibri Light"/>
                <a:ea typeface="Times New Roman"/>
              </a:rPr>
              <a:t>How do you do the equivalent without property and trade?</a:t>
            </a:r>
          </a:p>
        </p:txBody>
      </p:sp>
    </p:spTree>
    <p:extLst>
      <p:ext uri="{BB962C8B-B14F-4D97-AF65-F5344CB8AC3E}">
        <p14:creationId xmlns:p14="http://schemas.microsoft.com/office/powerpoint/2010/main" val="39881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 Anarchy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28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Private firms sell the services of </a:t>
            </a:r>
          </a:p>
          <a:p>
            <a:pPr lvl="1"/>
            <a:r>
              <a:rPr lang="en-US" dirty="0"/>
              <a:t>protecting their customers’ rights</a:t>
            </a:r>
          </a:p>
          <a:p>
            <a:pPr lvl="1"/>
            <a:r>
              <a:rPr lang="en-US" dirty="0"/>
              <a:t>Settling their disputes</a:t>
            </a:r>
          </a:p>
          <a:p>
            <a:r>
              <a:rPr lang="en-US" dirty="0"/>
              <a:t>Each individual is the customer of such a firm</a:t>
            </a:r>
          </a:p>
          <a:p>
            <a:r>
              <a:rPr lang="en-US" dirty="0"/>
              <a:t>How do we handle conflicts between customers of two firms?</a:t>
            </a:r>
          </a:p>
          <a:p>
            <a:pPr lvl="1"/>
            <a:r>
              <a:rPr lang="en-US" dirty="0"/>
              <a:t>I think you stole my TV, you deny it</a:t>
            </a:r>
          </a:p>
          <a:p>
            <a:pPr lvl="1"/>
            <a:r>
              <a:rPr lang="en-US" dirty="0"/>
              <a:t>My firm threatens force against you</a:t>
            </a:r>
          </a:p>
          <a:p>
            <a:pPr lvl="1"/>
            <a:r>
              <a:rPr lang="en-US" dirty="0"/>
              <a:t>You ask your firm for protection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Violent conflict?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15"/>
            <a:ext cx="8229600" cy="713055"/>
          </a:xfrm>
        </p:spPr>
        <p:txBody>
          <a:bodyPr>
            <a:normAutofit fontScale="90000"/>
          </a:bodyPr>
          <a:lstStyle/>
          <a:p>
            <a:r>
              <a:rPr lang="en-US" dirty="0"/>
              <a:t>Violence is Bad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352"/>
            <a:ext cx="8686800" cy="59996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we settle conflicts by violence</a:t>
            </a:r>
          </a:p>
          <a:p>
            <a:pPr lvl="1"/>
            <a:r>
              <a:rPr lang="en-US" dirty="0"/>
              <a:t>Have to pay our workers for the hazard</a:t>
            </a:r>
          </a:p>
          <a:p>
            <a:pPr lvl="1"/>
            <a:r>
              <a:rPr lang="en-US" dirty="0"/>
              <a:t>Customers don’t want a shootout in their front yard</a:t>
            </a:r>
          </a:p>
          <a:p>
            <a:pPr lvl="1"/>
            <a:r>
              <a:rPr lang="en-US" dirty="0"/>
              <a:t>Nobody knows if his rights will be protected</a:t>
            </a:r>
          </a:p>
          <a:p>
            <a:r>
              <a:rPr lang="en-US" dirty="0"/>
              <a:t>Cheaper to agree to arbitrate</a:t>
            </a:r>
          </a:p>
          <a:p>
            <a:pPr lvl="1"/>
            <a:r>
              <a:rPr lang="en-US" dirty="0"/>
              <a:t>Pick a private court, both firms agree</a:t>
            </a:r>
          </a:p>
          <a:p>
            <a:pPr lvl="1"/>
            <a:r>
              <a:rPr lang="en-US" dirty="0"/>
              <a:t>To accept its judgment in future conflicts</a:t>
            </a:r>
          </a:p>
          <a:p>
            <a:r>
              <a:rPr lang="en-US" dirty="0"/>
              <a:t>What enforces that agreement?</a:t>
            </a:r>
          </a:p>
          <a:p>
            <a:pPr lvl="1"/>
            <a:r>
              <a:rPr lang="en-US" dirty="0"/>
              <a:t>The discipline of constant dealings: Repeat players</a:t>
            </a:r>
          </a:p>
          <a:p>
            <a:pPr lvl="1"/>
            <a:r>
              <a:rPr lang="en-US" dirty="0"/>
              <a:t>If I don’t accept the verdict when you win the case</a:t>
            </a:r>
          </a:p>
          <a:p>
            <a:pPr lvl="1"/>
            <a:r>
              <a:rPr lang="en-US" dirty="0"/>
              <a:t>You won’t accept it when I win</a:t>
            </a:r>
          </a:p>
          <a:p>
            <a:pPr lvl="1"/>
            <a:r>
              <a:rPr lang="en-US" dirty="0"/>
              <a:t>We are back fighting each other, and</a:t>
            </a:r>
          </a:p>
          <a:p>
            <a:pPr lvl="1"/>
            <a:r>
              <a:rPr lang="en-US" dirty="0"/>
              <a:t>Lose our customers to more sensible firms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6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Who Makes the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Legal rules are part of the package</a:t>
            </a:r>
          </a:p>
          <a:p>
            <a:pPr lvl="1"/>
            <a:r>
              <a:rPr lang="en-US" dirty="0"/>
              <a:t>That the arbitration agency sells its customers</a:t>
            </a:r>
          </a:p>
          <a:p>
            <a:pPr lvl="1"/>
            <a:r>
              <a:rPr lang="en-US" dirty="0"/>
              <a:t>Who sell it to their customers</a:t>
            </a:r>
          </a:p>
          <a:p>
            <a:pPr lvl="1"/>
            <a:r>
              <a:rPr lang="en-US" dirty="0"/>
              <a:t>So the arbitrators offer the rules the enforcers want</a:t>
            </a:r>
          </a:p>
          <a:p>
            <a:pPr lvl="1"/>
            <a:r>
              <a:rPr lang="en-US" dirty="0"/>
              <a:t>And the enforcers want the rules their customers want</a:t>
            </a:r>
          </a:p>
          <a:p>
            <a:r>
              <a:rPr lang="en-US" dirty="0"/>
              <a:t>Easy case: A change that benefits customers of both firms</a:t>
            </a:r>
          </a:p>
          <a:p>
            <a:r>
              <a:rPr lang="en-US" dirty="0"/>
              <a:t>Harder case: A change one firm wants, the other doesn’t</a:t>
            </a:r>
          </a:p>
          <a:p>
            <a:pPr lvl="1"/>
            <a:r>
              <a:rPr lang="en-US" dirty="0"/>
              <a:t>How much is it worth to firm A to get its preferred rule?</a:t>
            </a:r>
          </a:p>
          <a:p>
            <a:pPr lvl="1"/>
            <a:r>
              <a:rPr lang="en-US" dirty="0"/>
              <a:t>How much is it worth firm B to get its preferred rule?</a:t>
            </a:r>
          </a:p>
          <a:p>
            <a:pPr lvl="1"/>
            <a:r>
              <a:rPr lang="en-US" dirty="0"/>
              <a:t>Whichever is larger gets its rule, compensates the other</a:t>
            </a:r>
          </a:p>
          <a:p>
            <a:r>
              <a:rPr lang="en-US" dirty="0"/>
              <a:t>The result: The pattern of legal rules that</a:t>
            </a:r>
          </a:p>
          <a:p>
            <a:pPr lvl="1"/>
            <a:r>
              <a:rPr lang="en-US" dirty="0"/>
              <a:t>Maximizes the total benefit to those the rules apply to</a:t>
            </a:r>
          </a:p>
          <a:p>
            <a:pPr lvl="1"/>
            <a:r>
              <a:rPr lang="en-US" dirty="0"/>
              <a:t>Economically efficient law</a:t>
            </a:r>
          </a:p>
        </p:txBody>
      </p:sp>
    </p:spTree>
    <p:extLst>
      <p:ext uri="{BB962C8B-B14F-4D97-AF65-F5344CB8AC3E}">
        <p14:creationId xmlns:p14="http://schemas.microsoft.com/office/powerpoint/2010/main" val="24498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836"/>
          </a:xfrm>
        </p:spPr>
        <p:txBody>
          <a:bodyPr/>
          <a:lstStyle/>
          <a:p>
            <a:r>
              <a:rPr lang="en-US" dirty="0"/>
              <a:t>Compare to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9451"/>
            <a:ext cx="9144000" cy="5858549"/>
          </a:xfrm>
        </p:spPr>
        <p:txBody>
          <a:bodyPr>
            <a:normAutofit/>
          </a:bodyPr>
          <a:lstStyle/>
          <a:p>
            <a:r>
              <a:rPr lang="en-US" dirty="0"/>
              <a:t>Voters have no incentive to be well informed</a:t>
            </a:r>
          </a:p>
          <a:p>
            <a:pPr lvl="1"/>
            <a:r>
              <a:rPr lang="en-US" dirty="0"/>
              <a:t>My vote does not determine the law I am under</a:t>
            </a:r>
          </a:p>
          <a:p>
            <a:pPr lvl="1"/>
            <a:r>
              <a:rPr lang="en-US" dirty="0"/>
              <a:t>Or how well it is enforced</a:t>
            </a:r>
          </a:p>
          <a:p>
            <a:pPr lvl="1"/>
            <a:r>
              <a:rPr lang="en-US" dirty="0"/>
              <a:t>So why pay the cost of figuring out what is better?</a:t>
            </a:r>
          </a:p>
          <a:p>
            <a:r>
              <a:rPr lang="en-US" dirty="0"/>
              <a:t>It is almost impossible to compare the alternatives</a:t>
            </a:r>
          </a:p>
          <a:p>
            <a:pPr lvl="1"/>
            <a:r>
              <a:rPr lang="en-US" dirty="0"/>
              <a:t>I can’t compare the Obama administration of 2012</a:t>
            </a:r>
          </a:p>
          <a:p>
            <a:pPr lvl="1"/>
            <a:r>
              <a:rPr lang="en-US" dirty="0"/>
              <a:t>To the McCain administration of 2012</a:t>
            </a:r>
          </a:p>
          <a:p>
            <a:r>
              <a:rPr lang="en-US" dirty="0"/>
              <a:t>On the market, on the other hand</a:t>
            </a:r>
          </a:p>
          <a:p>
            <a:pPr lvl="1"/>
            <a:r>
              <a:rPr lang="en-US" dirty="0"/>
              <a:t>I can compare one car to another, or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The law and enforcement my neighbor gets to what I get</a:t>
            </a:r>
          </a:p>
          <a:p>
            <a:pPr lvl="1"/>
            <a:r>
              <a:rPr lang="en-US" dirty="0"/>
              <a:t>And it pays to compare, because what I choose I get</a:t>
            </a:r>
          </a:p>
        </p:txBody>
      </p:sp>
    </p:spTree>
    <p:extLst>
      <p:ext uri="{BB962C8B-B14F-4D97-AF65-F5344CB8AC3E}">
        <p14:creationId xmlns:p14="http://schemas.microsoft.com/office/powerpoint/2010/main" val="29887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6"/>
            <a:ext cx="8229600" cy="901188"/>
          </a:xfrm>
        </p:spPr>
        <p:txBody>
          <a:bodyPr/>
          <a:lstStyle/>
          <a:p>
            <a:r>
              <a:rPr lang="en-US" dirty="0"/>
              <a:t>Is Market Anarchy Libertarian?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87" y="953497"/>
            <a:ext cx="8769113" cy="5904503"/>
          </a:xfrm>
        </p:spPr>
        <p:txBody>
          <a:bodyPr/>
          <a:lstStyle/>
          <a:p>
            <a:r>
              <a:rPr lang="en-US" dirty="0"/>
              <a:t>The logic of the situation implies that</a:t>
            </a:r>
          </a:p>
          <a:p>
            <a:pPr lvl="1"/>
            <a:r>
              <a:rPr lang="en-US" dirty="0"/>
              <a:t>The legal rules will tend to be</a:t>
            </a:r>
          </a:p>
          <a:p>
            <a:pPr lvl="1"/>
            <a:r>
              <a:rPr lang="en-US" dirty="0"/>
              <a:t>The rules that maximize </a:t>
            </a:r>
            <a:r>
              <a:rPr lang="en-US" dirty="0" smtClean="0"/>
              <a:t>benefits summed over all </a:t>
            </a:r>
            <a:r>
              <a:rPr lang="en-US" dirty="0"/>
              <a:t>affected</a:t>
            </a:r>
          </a:p>
          <a:p>
            <a:pPr lvl="1"/>
            <a:r>
              <a:rPr lang="en-US" dirty="0"/>
              <a:t>Economically efficient law</a:t>
            </a:r>
          </a:p>
          <a:p>
            <a:r>
              <a:rPr lang="en-US" dirty="0"/>
              <a:t>Will that be law that respects liberty?</a:t>
            </a:r>
          </a:p>
          <a:p>
            <a:pPr lvl="1"/>
            <a:r>
              <a:rPr lang="en-US" dirty="0"/>
              <a:t>If enough people are willing to pay enough for oppressive law, the market will produce it.</a:t>
            </a:r>
          </a:p>
          <a:p>
            <a:pPr lvl="1"/>
            <a:r>
              <a:rPr lang="en-US" dirty="0"/>
              <a:t>But on average, liberty is economically efficient</a:t>
            </a:r>
          </a:p>
          <a:p>
            <a:pPr lvl="1"/>
            <a:r>
              <a:rPr lang="en-US" dirty="0"/>
              <a:t>It rarely is worth as much to me to violate your rights</a:t>
            </a:r>
          </a:p>
          <a:p>
            <a:pPr lvl="1"/>
            <a:r>
              <a:rPr lang="en-US" dirty="0"/>
              <a:t>As it is worth to you not to have your rights violated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1329</Words>
  <Application>Microsoft Office PowerPoint</Application>
  <PresentationFormat>Presentación en pantalla (4:3)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Mangal</vt:lpstr>
      <vt:lpstr>Times New Roman</vt:lpstr>
      <vt:lpstr>Office Theme</vt:lpstr>
      <vt:lpstr>Market Anarchy</vt:lpstr>
      <vt:lpstr>Two Problems</vt:lpstr>
      <vt:lpstr>For Minarchists</vt:lpstr>
      <vt:lpstr>For Left Anarchists</vt:lpstr>
      <vt:lpstr>Market Anarchy</vt:lpstr>
      <vt:lpstr>Violence is Bad Business</vt:lpstr>
      <vt:lpstr>Who Makes the Law?</vt:lpstr>
      <vt:lpstr>Compare to Democracy</vt:lpstr>
      <vt:lpstr>Is Market Anarchy Libertarian?</vt:lpstr>
      <vt:lpstr>Comparing Anarchy to Government</vt:lpstr>
      <vt:lpstr>Possible Problems</vt:lpstr>
      <vt:lpstr>National Defense</vt:lpstr>
      <vt:lpstr>The Cartelization Problem</vt:lpstr>
      <vt:lpstr>Market Failure on the Market for Law</vt:lpstr>
      <vt:lpstr>Anarchy in Cyberspace</vt:lpstr>
      <vt:lpstr>Suppose We End Up With</vt:lpstr>
      <vt:lpstr>For Much More On All This</vt:lpstr>
    </vt:vector>
  </TitlesOfParts>
  <Company>School of Law, Santa Clara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Profesor</cp:lastModifiedBy>
  <cp:revision>9</cp:revision>
  <dcterms:created xsi:type="dcterms:W3CDTF">2020-03-10T08:29:13Z</dcterms:created>
  <dcterms:modified xsi:type="dcterms:W3CDTF">2020-03-10T18:01:13Z</dcterms:modified>
</cp:coreProperties>
</file>