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62" d="100"/>
          <a:sy n="62" d="100"/>
        </p:scale>
        <p:origin x="-18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2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9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9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8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9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7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5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3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3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44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471"/>
            <a:ext cx="10515600" cy="742914"/>
          </a:xfrm>
        </p:spPr>
        <p:txBody>
          <a:bodyPr/>
          <a:lstStyle/>
          <a:p>
            <a:pPr algn="ctr"/>
            <a:r>
              <a:rPr lang="en-US" dirty="0" smtClean="0"/>
              <a:t>How I Got Into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266"/>
            <a:ext cx="10515600" cy="2242941"/>
          </a:xfrm>
        </p:spPr>
        <p:txBody>
          <a:bodyPr/>
          <a:lstStyle/>
          <a:p>
            <a:r>
              <a:rPr lang="en-US" dirty="0" smtClean="0"/>
              <a:t>Becker and Stigler</a:t>
            </a:r>
          </a:p>
          <a:p>
            <a:pPr lvl="1"/>
            <a:r>
              <a:rPr lang="en-US" dirty="0" smtClean="0"/>
              <a:t>Why the enforcement of criminal law is not incentive compatible</a:t>
            </a:r>
          </a:p>
          <a:p>
            <a:pPr lvl="1"/>
            <a:r>
              <a:rPr lang="en-US" dirty="0" smtClean="0"/>
              <a:t>The cost to the criminal of conviction more than the benefit to the cop</a:t>
            </a:r>
          </a:p>
          <a:p>
            <a:pPr lvl="1"/>
            <a:r>
              <a:rPr lang="en-US" dirty="0" smtClean="0"/>
              <a:t>So an obvious opportunity for corruption, costs of preventing it</a:t>
            </a:r>
          </a:p>
          <a:p>
            <a:pPr lvl="1"/>
            <a:r>
              <a:rPr lang="en-US" dirty="0" smtClean="0"/>
              <a:t>Replace with a bounty system: Criminal’s fine goes to cop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80325" y="3192662"/>
            <a:ext cx="10515600" cy="214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Landes</a:t>
            </a:r>
            <a:r>
              <a:rPr lang="en-US" dirty="0" smtClean="0"/>
              <a:t> and Posner</a:t>
            </a:r>
          </a:p>
          <a:p>
            <a:pPr lvl="1"/>
            <a:r>
              <a:rPr lang="en-US" dirty="0" smtClean="0"/>
              <a:t>Congratulations: You have just reinvented tort law</a:t>
            </a:r>
          </a:p>
          <a:p>
            <a:pPr lvl="1"/>
            <a:r>
              <a:rPr lang="en-US" dirty="0" smtClean="0"/>
              <a:t>The punishment is a damage payment paid to the victim</a:t>
            </a:r>
          </a:p>
          <a:p>
            <a:pPr lvl="1"/>
            <a:r>
              <a:rPr lang="en-US" dirty="0" smtClean="0"/>
              <a:t>And it is the victim who prosecutes you and gets you convicted</a:t>
            </a:r>
          </a:p>
          <a:p>
            <a:pPr lvl="1"/>
            <a:r>
              <a:rPr lang="en-US" dirty="0" smtClean="0"/>
              <a:t>And here are reasons it might not work for criminal law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80325" y="5435603"/>
            <a:ext cx="10515600" cy="10031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Friedman</a:t>
            </a:r>
          </a:p>
          <a:p>
            <a:pPr lvl="1"/>
            <a:r>
              <a:rPr lang="en-US" dirty="0" smtClean="0"/>
              <a:t>Here is a real world system, saga period Iceland,  </a:t>
            </a:r>
          </a:p>
          <a:p>
            <a:pPr lvl="1"/>
            <a:r>
              <a:rPr lang="en-US" dirty="0" smtClean="0"/>
              <a:t>Where it did work–for longer than the U.S. has existed</a:t>
            </a:r>
          </a:p>
        </p:txBody>
      </p:sp>
    </p:spTree>
    <p:extLst>
      <p:ext uri="{BB962C8B-B14F-4D97-AF65-F5344CB8AC3E}">
        <p14:creationId xmlns:p14="http://schemas.microsoft.com/office/powerpoint/2010/main" val="150993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67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The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9242"/>
            <a:ext cx="10515600" cy="5301049"/>
          </a:xfrm>
        </p:spPr>
        <p:txBody>
          <a:bodyPr>
            <a:normAutofit/>
          </a:bodyPr>
          <a:lstStyle/>
          <a:p>
            <a:r>
              <a:rPr lang="en-US" dirty="0"/>
              <a:t>Discovery c. 870</a:t>
            </a:r>
          </a:p>
          <a:p>
            <a:r>
              <a:rPr lang="en-US" dirty="0" smtClean="0"/>
              <a:t>Harald </a:t>
            </a:r>
            <a:r>
              <a:rPr lang="en-US" dirty="0" err="1" smtClean="0"/>
              <a:t>Haarfagr</a:t>
            </a:r>
            <a:r>
              <a:rPr lang="en-US" dirty="0" smtClean="0"/>
              <a:t> unified Norway under his rule</a:t>
            </a:r>
          </a:p>
          <a:p>
            <a:pPr lvl="1"/>
            <a:r>
              <a:rPr lang="en-US" dirty="0" smtClean="0"/>
              <a:t>A much stronger monarchy than before</a:t>
            </a:r>
          </a:p>
          <a:p>
            <a:pPr lvl="1"/>
            <a:r>
              <a:rPr lang="en-US" dirty="0" smtClean="0"/>
              <a:t>Some people did not like it, and </a:t>
            </a:r>
          </a:p>
          <a:p>
            <a:pPr lvl="1"/>
            <a:r>
              <a:rPr lang="en-US" dirty="0" smtClean="0"/>
              <a:t>Their professions were farming and piracy—</a:t>
            </a:r>
            <a:r>
              <a:rPr lang="en-US" dirty="0" err="1" smtClean="0"/>
              <a:t>vikings</a:t>
            </a:r>
            <a:endParaRPr lang="en-US" dirty="0" smtClean="0"/>
          </a:p>
          <a:p>
            <a:pPr lvl="1"/>
            <a:r>
              <a:rPr lang="en-US" dirty="0" smtClean="0"/>
              <a:t>So they loaded up their ships and set sail for Iceland</a:t>
            </a:r>
            <a:endParaRPr lang="en-US" dirty="0"/>
          </a:p>
          <a:p>
            <a:r>
              <a:rPr lang="en-US" dirty="0"/>
              <a:t>Legal system set up c. 930</a:t>
            </a:r>
          </a:p>
          <a:p>
            <a:r>
              <a:rPr lang="en-US" dirty="0"/>
              <a:t>Additional developments through </a:t>
            </a:r>
            <a:r>
              <a:rPr lang="en-US" dirty="0" smtClean="0"/>
              <a:t>1000</a:t>
            </a:r>
            <a:endParaRPr lang="en-US" dirty="0"/>
          </a:p>
          <a:p>
            <a:r>
              <a:rPr lang="en-US" dirty="0" smtClean="0"/>
              <a:t>When Iceland went Christian by an arbitrated settlement</a:t>
            </a:r>
            <a:endParaRPr lang="en-US" dirty="0"/>
          </a:p>
          <a:p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dirty="0" smtClean="0"/>
              <a:t>1200 things started going wrong: </a:t>
            </a:r>
            <a:r>
              <a:rPr lang="en-US" dirty="0" err="1" smtClean="0"/>
              <a:t>Sturlung</a:t>
            </a:r>
            <a:r>
              <a:rPr lang="en-US" dirty="0" smtClean="0"/>
              <a:t> Period</a:t>
            </a:r>
            <a:endParaRPr lang="en-US" dirty="0"/>
          </a:p>
          <a:p>
            <a:r>
              <a:rPr lang="en-US" dirty="0" smtClean="0"/>
              <a:t>1262-3 the country came under the rule of the king of Norway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24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9197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Sources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93124"/>
            <a:ext cx="12192000" cy="6264876"/>
          </a:xfrm>
        </p:spPr>
        <p:txBody>
          <a:bodyPr>
            <a:noAutofit/>
          </a:bodyPr>
          <a:lstStyle/>
          <a:p>
            <a:pPr lvl="1"/>
            <a:r>
              <a:rPr lang="en-US" sz="2800" dirty="0"/>
              <a:t>Family sagas</a:t>
            </a:r>
          </a:p>
          <a:p>
            <a:pPr lvl="2"/>
            <a:r>
              <a:rPr lang="en-US" sz="2400" dirty="0"/>
              <a:t>Accounts of events c. 10</a:t>
            </a:r>
            <a:r>
              <a:rPr lang="en-US" sz="2400" baseline="30000" dirty="0"/>
              <a:t>th</a:t>
            </a:r>
            <a:r>
              <a:rPr lang="en-US" sz="2400" dirty="0"/>
              <a:t> century</a:t>
            </a:r>
          </a:p>
          <a:p>
            <a:pPr lvl="2"/>
            <a:r>
              <a:rPr lang="en-US" sz="2400" dirty="0"/>
              <a:t>Written down 13</a:t>
            </a:r>
            <a:r>
              <a:rPr lang="en-US" sz="2400" baseline="30000" dirty="0"/>
              <a:t>th</a:t>
            </a:r>
            <a:r>
              <a:rPr lang="en-US" sz="2400" dirty="0"/>
              <a:t>, 14</a:t>
            </a:r>
            <a:r>
              <a:rPr lang="en-US" sz="2400" baseline="30000" dirty="0"/>
              <a:t>th</a:t>
            </a:r>
            <a:r>
              <a:rPr lang="en-US" sz="2400" dirty="0"/>
              <a:t> c.</a:t>
            </a:r>
          </a:p>
          <a:p>
            <a:pPr lvl="2"/>
            <a:r>
              <a:rPr lang="en-US" sz="2400" dirty="0"/>
              <a:t>Dispute on whether </a:t>
            </a:r>
            <a:r>
              <a:rPr lang="en-US" sz="2400" dirty="0" smtClean="0"/>
              <a:t>they were composed then or when they were written down</a:t>
            </a:r>
            <a:endParaRPr lang="en-US" sz="2400" dirty="0"/>
          </a:p>
          <a:p>
            <a:pPr lvl="2"/>
            <a:r>
              <a:rPr lang="en-US" sz="2400" dirty="0" smtClean="0"/>
              <a:t>Evidence from </a:t>
            </a:r>
            <a:r>
              <a:rPr lang="en-US" sz="2400" dirty="0" err="1" smtClean="0"/>
              <a:t>Egilsaga</a:t>
            </a:r>
            <a:endParaRPr lang="en-US" sz="2400" dirty="0"/>
          </a:p>
          <a:p>
            <a:pPr lvl="3"/>
            <a:r>
              <a:rPr lang="en-US" sz="2000" dirty="0" err="1" smtClean="0"/>
              <a:t>Egil</a:t>
            </a:r>
            <a:r>
              <a:rPr lang="en-US" sz="2000" dirty="0" smtClean="0"/>
              <a:t>, his father and grandfather had various odd characteristics</a:t>
            </a:r>
          </a:p>
          <a:p>
            <a:pPr lvl="3"/>
            <a:r>
              <a:rPr lang="en-US" sz="2000" dirty="0" smtClean="0"/>
              <a:t>Which fit Padgett’s syndrome, a hereditary disease discovered in the 19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</a:t>
            </a:r>
            <a:endParaRPr lang="en-US" sz="2000" dirty="0"/>
          </a:p>
          <a:p>
            <a:pPr lvl="3"/>
            <a:r>
              <a:rPr lang="en-US" sz="2000" dirty="0"/>
              <a:t>Suggests the saga </a:t>
            </a:r>
            <a:r>
              <a:rPr lang="en-US" sz="2000" dirty="0" smtClean="0"/>
              <a:t>was assembled </a:t>
            </a:r>
            <a:r>
              <a:rPr lang="en-US" sz="2000" dirty="0"/>
              <a:t>shortly after the events happened</a:t>
            </a:r>
          </a:p>
          <a:p>
            <a:pPr lvl="2"/>
            <a:r>
              <a:rPr lang="en-US" sz="2400" dirty="0" smtClean="0"/>
              <a:t>Sagas can be checked against </a:t>
            </a:r>
            <a:r>
              <a:rPr lang="en-US" sz="2400" dirty="0"/>
              <a:t>foreign historical </a:t>
            </a:r>
            <a:r>
              <a:rPr lang="en-US" sz="2400" dirty="0" smtClean="0"/>
              <a:t>sources, match pretty well</a:t>
            </a:r>
            <a:endParaRPr lang="en-US" sz="2400" dirty="0"/>
          </a:p>
          <a:p>
            <a:pPr lvl="1"/>
            <a:r>
              <a:rPr lang="en-US" sz="2800" dirty="0" err="1" smtClean="0"/>
              <a:t>Sturlung</a:t>
            </a:r>
            <a:r>
              <a:rPr lang="en-US" sz="2800" dirty="0" smtClean="0"/>
              <a:t> </a:t>
            </a:r>
            <a:r>
              <a:rPr lang="en-US" sz="2800" dirty="0"/>
              <a:t>sagas</a:t>
            </a:r>
          </a:p>
          <a:p>
            <a:pPr lvl="2"/>
            <a:r>
              <a:rPr lang="en-US" sz="2400" dirty="0"/>
              <a:t>Written down </a:t>
            </a:r>
            <a:r>
              <a:rPr lang="en-US" sz="2400" dirty="0" smtClean="0"/>
              <a:t>in the 13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c., </a:t>
            </a:r>
          </a:p>
          <a:p>
            <a:pPr lvl="2"/>
            <a:r>
              <a:rPr lang="en-US" sz="2400" dirty="0" smtClean="0"/>
              <a:t>shortly </a:t>
            </a:r>
            <a:r>
              <a:rPr lang="en-US" sz="2400" dirty="0"/>
              <a:t>after the </a:t>
            </a:r>
            <a:r>
              <a:rPr lang="en-US" sz="2400" dirty="0" smtClean="0"/>
              <a:t>events they describe</a:t>
            </a:r>
          </a:p>
          <a:p>
            <a:pPr lvl="2"/>
            <a:r>
              <a:rPr lang="en-US" sz="2400" dirty="0" smtClean="0"/>
              <a:t>By participants</a:t>
            </a:r>
            <a:endParaRPr lang="en-US" sz="2400" dirty="0"/>
          </a:p>
          <a:p>
            <a:pPr lvl="1"/>
            <a:r>
              <a:rPr lang="en-US" sz="2800" dirty="0"/>
              <a:t>Surviving written law codes. </a:t>
            </a:r>
          </a:p>
          <a:p>
            <a:pPr lvl="2"/>
            <a:r>
              <a:rPr lang="en-US" sz="2400" dirty="0" err="1" smtClean="0"/>
              <a:t>Gragas</a:t>
            </a:r>
            <a:r>
              <a:rPr lang="en-US" sz="2400" dirty="0" smtClean="0"/>
              <a:t> is a collection of private legal notes</a:t>
            </a:r>
          </a:p>
          <a:p>
            <a:pPr lvl="2"/>
            <a:r>
              <a:rPr lang="en-US" sz="2400" dirty="0" smtClean="0"/>
              <a:t>Almost all from </a:t>
            </a:r>
            <a:r>
              <a:rPr lang="en-US" sz="2400" dirty="0"/>
              <a:t>the very end of the period and </a:t>
            </a:r>
            <a:r>
              <a:rPr lang="en-US" sz="2400" dirty="0" smtClean="0"/>
              <a:t>just after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8756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0831"/>
          </a:xfrm>
        </p:spPr>
        <p:txBody>
          <a:bodyPr/>
          <a:lstStyle/>
          <a:p>
            <a:pPr algn="ctr"/>
            <a:r>
              <a:rPr lang="en-US" dirty="0" err="1" smtClean="0"/>
              <a:t>Gragas</a:t>
            </a:r>
            <a:r>
              <a:rPr lang="en-US" dirty="0" smtClean="0"/>
              <a:t> vs the Sagas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5" y="877330"/>
            <a:ext cx="11541212" cy="5881815"/>
          </a:xfrm>
        </p:spPr>
        <p:txBody>
          <a:bodyPr>
            <a:noAutofit/>
          </a:bodyPr>
          <a:lstStyle/>
          <a:p>
            <a:r>
              <a:rPr lang="en-US" dirty="0" smtClean="0"/>
              <a:t>According to </a:t>
            </a:r>
            <a:r>
              <a:rPr lang="en-US" dirty="0" err="1" smtClean="0"/>
              <a:t>Gragas</a:t>
            </a:r>
            <a:endParaRPr lang="en-US" dirty="0" smtClean="0"/>
          </a:p>
          <a:p>
            <a:pPr lvl="1"/>
            <a:r>
              <a:rPr lang="en-US" dirty="0" smtClean="0"/>
              <a:t>Out of court settlement of a serious offense requires permission from the </a:t>
            </a:r>
            <a:r>
              <a:rPr lang="en-US" dirty="0" err="1" smtClean="0"/>
              <a:t>Logretta</a:t>
            </a:r>
            <a:endParaRPr lang="en-US" dirty="0" smtClean="0"/>
          </a:p>
          <a:p>
            <a:pPr lvl="1"/>
            <a:r>
              <a:rPr lang="en-US" dirty="0" smtClean="0"/>
              <a:t>Anyone who attacks someone and is killed falls with forfeit immunity</a:t>
            </a:r>
          </a:p>
          <a:p>
            <a:pPr lvl="1"/>
            <a:r>
              <a:rPr lang="en-US" dirty="0" smtClean="0"/>
              <a:t>Various other details</a:t>
            </a:r>
          </a:p>
          <a:p>
            <a:r>
              <a:rPr lang="en-US" dirty="0" smtClean="0"/>
              <a:t>In the sagas</a:t>
            </a:r>
          </a:p>
          <a:p>
            <a:pPr lvl="1"/>
            <a:r>
              <a:rPr lang="en-US" dirty="0" smtClean="0"/>
              <a:t>Almost all cases are settled out of court</a:t>
            </a:r>
          </a:p>
          <a:p>
            <a:pPr lvl="2"/>
            <a:r>
              <a:rPr lang="en-US" dirty="0" smtClean="0"/>
              <a:t>Many when the </a:t>
            </a:r>
            <a:r>
              <a:rPr lang="en-US" dirty="0" err="1" smtClean="0"/>
              <a:t>Logretta</a:t>
            </a:r>
            <a:r>
              <a:rPr lang="en-US" dirty="0" smtClean="0"/>
              <a:t> was not in session</a:t>
            </a:r>
          </a:p>
          <a:p>
            <a:pPr lvl="2"/>
            <a:r>
              <a:rPr lang="en-US" dirty="0" smtClean="0"/>
              <a:t>There is no mention of anyone getting or not getting permission to settle</a:t>
            </a:r>
          </a:p>
          <a:p>
            <a:pPr lvl="1"/>
            <a:r>
              <a:rPr lang="en-US" dirty="0" smtClean="0"/>
              <a:t>Death of the attackers is often counted in calculating the settlement terms</a:t>
            </a:r>
          </a:p>
          <a:p>
            <a:pPr lvl="1"/>
            <a:r>
              <a:rPr lang="en-US" dirty="0" smtClean="0"/>
              <a:t>Some other details also don’t fit with </a:t>
            </a:r>
            <a:r>
              <a:rPr lang="en-US" dirty="0" err="1" smtClean="0"/>
              <a:t>Gragas</a:t>
            </a:r>
            <a:r>
              <a:rPr lang="en-US" dirty="0" smtClean="0"/>
              <a:t> version</a:t>
            </a:r>
          </a:p>
          <a:p>
            <a:r>
              <a:rPr lang="en-US" dirty="0" smtClean="0"/>
              <a:t>This is true of the </a:t>
            </a:r>
            <a:r>
              <a:rPr lang="en-US" dirty="0" err="1" smtClean="0"/>
              <a:t>Sturlung</a:t>
            </a:r>
            <a:r>
              <a:rPr lang="en-US" dirty="0" smtClean="0"/>
              <a:t> sagas as well as the family sagas</a:t>
            </a:r>
          </a:p>
          <a:p>
            <a:r>
              <a:rPr lang="en-US" dirty="0" smtClean="0"/>
              <a:t>My conclusion: Where they disagree</a:t>
            </a:r>
          </a:p>
          <a:p>
            <a:pPr lvl="1"/>
            <a:r>
              <a:rPr lang="en-US" dirty="0" smtClean="0"/>
              <a:t>Trust the sagas</a:t>
            </a:r>
          </a:p>
          <a:p>
            <a:pPr lvl="1"/>
            <a:r>
              <a:rPr lang="en-US" dirty="0" smtClean="0"/>
              <a:t>At least for the law in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63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of the slides are missing—I’ll fix it shortly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37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462</Words>
  <Application>Microsoft Macintosh PowerPoint</Application>
  <PresentationFormat>Custom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How I Got Into This</vt:lpstr>
      <vt:lpstr>The History</vt:lpstr>
      <vt:lpstr>Sources of Information</vt:lpstr>
      <vt:lpstr>Gragas vs the Sagas</vt:lpstr>
      <vt:lpstr>Most of the slides are missing—I’ll fix it shortly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Friedman</dc:creator>
  <cp:lastModifiedBy>David Friedman</cp:lastModifiedBy>
  <cp:revision>5</cp:revision>
  <dcterms:created xsi:type="dcterms:W3CDTF">2017-02-14T18:39:04Z</dcterms:created>
  <dcterms:modified xsi:type="dcterms:W3CDTF">2017-02-28T23:19:05Z</dcterms:modified>
</cp:coreProperties>
</file>